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266" r:id="rId9"/>
    <p:sldId id="269" r:id="rId10"/>
    <p:sldId id="271" r:id="rId11"/>
    <p:sldId id="270" r:id="rId12"/>
    <p:sldId id="294" r:id="rId13"/>
    <p:sldId id="290" r:id="rId14"/>
    <p:sldId id="277" r:id="rId15"/>
    <p:sldId id="273" r:id="rId16"/>
    <p:sldId id="279" r:id="rId17"/>
    <p:sldId id="280" r:id="rId18"/>
    <p:sldId id="311" r:id="rId19"/>
    <p:sldId id="312" r:id="rId20"/>
    <p:sldId id="309" r:id="rId21"/>
    <p:sldId id="310" r:id="rId22"/>
    <p:sldId id="313" r:id="rId23"/>
    <p:sldId id="291" r:id="rId24"/>
    <p:sldId id="274" r:id="rId25"/>
    <p:sldId id="282" r:id="rId26"/>
    <p:sldId id="283" r:id="rId27"/>
    <p:sldId id="285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292" userDrawn="1">
          <p15:clr>
            <a:srgbClr val="A4A3A4"/>
          </p15:clr>
        </p15:guide>
        <p15:guide id="5" orient="horz" pos="2185" userDrawn="1">
          <p15:clr>
            <a:srgbClr val="A4A3A4"/>
          </p15:clr>
        </p15:guide>
        <p15:guide id="6" pos="3963" userDrawn="1">
          <p15:clr>
            <a:srgbClr val="A4A3A4"/>
          </p15:clr>
        </p15:guide>
        <p15:guide id="7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720" y="120"/>
      </p:cViewPr>
      <p:guideLst>
        <p:guide pos="7"/>
        <p:guide orient="horz"/>
        <p:guide orient="horz" pos="4292"/>
        <p:guide orient="horz" pos="2185"/>
        <p:guide pos="396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49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1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59.xml"/><Relationship Id="rId7" Type="http://schemas.openxmlformats.org/officeDocument/2006/relationships/image" Target="../media/image11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3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3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microsoft.com/office/2007/relationships/hdphoto" Target="../media/hdphoto3.wdp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3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4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96839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257676"/>
            <a:ext cx="12192000" cy="710716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8356600" y="4063641"/>
            <a:ext cx="3835400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REPORT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0300" y="366439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答辩日期：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  <a:t>2023年5月19日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2950" y="5792092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720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答辩人：周浩能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6191" y="5794843"/>
            <a:ext cx="2649809" cy="461665"/>
            <a:chOff x="190535" y="5702299"/>
            <a:chExt cx="2529516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190535" y="5702299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720" y="5733076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指导老师：刘桂贤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1818295" y="4418847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广东工业大学毕业答辩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sp>
        <p:nvSpPr>
          <p:cNvPr id="40" name="矩形 39"/>
          <p:cNvSpPr/>
          <p:nvPr/>
        </p:nvSpPr>
        <p:spPr>
          <a:xfrm>
            <a:off x="177478" y="1557461"/>
            <a:ext cx="11834722" cy="203955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7478" y="3524435"/>
            <a:ext cx="4510576" cy="7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79800" y="1557460"/>
            <a:ext cx="4510577" cy="1966975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58" name="文本框 57"/>
          <p:cNvSpPr txBox="1"/>
          <p:nvPr/>
        </p:nvSpPr>
        <p:spPr>
          <a:xfrm>
            <a:off x="5275941" y="4962084"/>
            <a:ext cx="1451517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原理图设计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PCB</a:t>
            </a:r>
            <a:r>
              <a:rPr lang="zh-CN" altLang="en-US" sz="1400" dirty="0"/>
              <a:t>设计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434335" y="4932239"/>
            <a:ext cx="1273175" cy="581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程序设计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程序仿真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417942" y="4962084"/>
            <a:ext cx="145097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性能参数测试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稳定性测试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回波特性测试</a:t>
            </a:r>
          </a:p>
        </p:txBody>
      </p:sp>
      <p:pic>
        <p:nvPicPr>
          <p:cNvPr id="11" name="图片 10" descr="overall designm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44" y="3597012"/>
            <a:ext cx="4059011" cy="301012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71963" y="2211382"/>
            <a:ext cx="2581275" cy="659130"/>
            <a:chOff x="10680" y="2083"/>
            <a:chExt cx="4065" cy="1038"/>
          </a:xfrm>
        </p:grpSpPr>
        <p:sp>
          <p:nvSpPr>
            <p:cNvPr id="32" name="文本框 31"/>
            <p:cNvSpPr txBox="1"/>
            <p:nvPr>
              <p:custDataLst>
                <p:tags r:id="rId1"/>
              </p:custDataLst>
            </p:nvPr>
          </p:nvSpPr>
          <p:spPr>
            <a:xfrm>
              <a:off x="10696" y="2083"/>
              <a:ext cx="4049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总体设计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2"/>
              </p:custDataLst>
            </p:nvPr>
          </p:nvCxnSpPr>
          <p:spPr>
            <a:xfrm>
              <a:off x="10680" y="2367"/>
              <a:ext cx="0" cy="53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C5F33B-54B1-7DA8-52BB-B4623F1F4CE0}"/>
              </a:ext>
            </a:extLst>
          </p:cNvPr>
          <p:cNvCxnSpPr>
            <a:cxnSpLocks/>
            <a:stCxn id="24" idx="4"/>
            <a:endCxn id="26" idx="4"/>
          </p:cNvCxnSpPr>
          <p:nvPr/>
        </p:nvCxnSpPr>
        <p:spPr>
          <a:xfrm flipV="1">
            <a:off x="5275942" y="4472032"/>
            <a:ext cx="4193544" cy="15316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6BE2EBC-F41E-E516-F1C4-D3EEC88628C1}"/>
              </a:ext>
            </a:extLst>
          </p:cNvPr>
          <p:cNvSpPr/>
          <p:nvPr/>
        </p:nvSpPr>
        <p:spPr>
          <a:xfrm>
            <a:off x="5224398" y="4384261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892E9B-A5CF-65BB-2BF4-6D6D6783602D}"/>
              </a:ext>
            </a:extLst>
          </p:cNvPr>
          <p:cNvSpPr/>
          <p:nvPr/>
        </p:nvSpPr>
        <p:spPr>
          <a:xfrm>
            <a:off x="7271174" y="4379122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A9A15C-0D97-A2C8-633B-5A354DD914A6}"/>
              </a:ext>
            </a:extLst>
          </p:cNvPr>
          <p:cNvSpPr/>
          <p:nvPr/>
        </p:nvSpPr>
        <p:spPr>
          <a:xfrm>
            <a:off x="9417942" y="436894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DAADCCE-23CD-8948-97CA-7C3782B767B7}"/>
              </a:ext>
            </a:extLst>
          </p:cNvPr>
          <p:cNvSpPr/>
          <p:nvPr/>
        </p:nvSpPr>
        <p:spPr>
          <a:xfrm>
            <a:off x="5392104" y="4176310"/>
            <a:ext cx="1250606" cy="520495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硬件设计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C325021-6F4A-4978-A414-1A4B9D2EE669}"/>
              </a:ext>
            </a:extLst>
          </p:cNvPr>
          <p:cNvSpPr/>
          <p:nvPr/>
        </p:nvSpPr>
        <p:spPr>
          <a:xfrm>
            <a:off x="7434335" y="4160242"/>
            <a:ext cx="1273174" cy="520495"/>
          </a:xfrm>
          <a:prstGeom prst="roundRect">
            <a:avLst/>
          </a:prstGeom>
          <a:solidFill>
            <a:srgbClr val="D5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软件设计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9E27E31-9E31-CC2A-2526-432D50DE042D}"/>
              </a:ext>
            </a:extLst>
          </p:cNvPr>
          <p:cNvSpPr/>
          <p:nvPr/>
        </p:nvSpPr>
        <p:spPr>
          <a:xfrm>
            <a:off x="9558386" y="4174805"/>
            <a:ext cx="1273173" cy="522000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572980-2E7B-4DCA-738C-A927B2E4288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53BAC-5635-37D7-BB33-F29E7171F07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E3B26B-F4CF-2A17-E749-DFDA61E09AE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BC235-C749-8BAF-F7B1-64D7171AC30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11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828121" y="1156539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067CE1-03BF-36D1-2AE6-1AB7BE4F6759}"/>
              </a:ext>
            </a:extLst>
          </p:cNvPr>
          <p:cNvGrpSpPr/>
          <p:nvPr/>
        </p:nvGrpSpPr>
        <p:grpSpPr>
          <a:xfrm>
            <a:off x="501843" y="1561829"/>
            <a:ext cx="2041157" cy="461665"/>
            <a:chOff x="501843" y="1535195"/>
            <a:chExt cx="2041157" cy="461665"/>
          </a:xfrm>
        </p:grpSpPr>
        <p:sp>
          <p:nvSpPr>
            <p:cNvPr id="31" name="文本框 30"/>
            <p:cNvSpPr txBox="1"/>
            <p:nvPr/>
          </p:nvSpPr>
          <p:spPr>
            <a:xfrm>
              <a:off x="511675" y="1535195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控制电路设计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11675" y="2296160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电源、时钟、复位、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JTAG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下载、检测计数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2C86A67-7000-407B-ACFF-CE376C4D8CE7}"/>
              </a:ext>
            </a:extLst>
          </p:cNvPr>
          <p:cNvGrpSpPr/>
          <p:nvPr/>
        </p:nvGrpSpPr>
        <p:grpSpPr>
          <a:xfrm>
            <a:off x="5376000" y="1216300"/>
            <a:ext cx="1440000" cy="1440000"/>
            <a:chOff x="5376000" y="1580504"/>
            <a:chExt cx="1440000" cy="1440000"/>
          </a:xfrm>
        </p:grpSpPr>
        <p:sp>
          <p:nvSpPr>
            <p:cNvPr id="33" name="矩形 32"/>
            <p:cNvSpPr/>
            <p:nvPr/>
          </p:nvSpPr>
          <p:spPr>
            <a:xfrm>
              <a:off x="5376000" y="1580504"/>
              <a:ext cx="1440000" cy="144000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片 9"/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0" t="10231" r="30151" b="28223"/>
            <a:stretch>
              <a:fillRect/>
            </a:stretch>
          </p:blipFill>
          <p:spPr>
            <a:xfrm>
              <a:off x="5430000" y="1634504"/>
              <a:ext cx="1332000" cy="1332000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>
            <a:cxnSpLocks/>
            <a:stCxn id="33" idx="2"/>
          </p:cNvCxnSpPr>
          <p:nvPr/>
        </p:nvCxnSpPr>
        <p:spPr>
          <a:xfrm>
            <a:off x="6096000" y="2656300"/>
            <a:ext cx="0" cy="393126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E6B27F-E485-5724-4E4D-EE9A81617955}"/>
              </a:ext>
            </a:extLst>
          </p:cNvPr>
          <p:cNvGrpSpPr/>
          <p:nvPr/>
        </p:nvGrpSpPr>
        <p:grpSpPr>
          <a:xfrm>
            <a:off x="511674" y="3875006"/>
            <a:ext cx="3224173" cy="461665"/>
            <a:chOff x="501843" y="1535195"/>
            <a:chExt cx="3224173" cy="46166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BDFDF6-E8E4-59C0-26AA-62898516D361}"/>
                </a:ext>
              </a:extLst>
            </p:cNvPr>
            <p:cNvSpPr txBox="1"/>
            <p:nvPr/>
          </p:nvSpPr>
          <p:spPr>
            <a:xfrm>
              <a:off x="511675" y="1535195"/>
              <a:ext cx="3214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芯片外围电路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E9DB44-47BF-02D4-8BD2-8837037ABEBB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997B6-6E4C-0058-C394-C40C7B91B07D}"/>
              </a:ext>
            </a:extLst>
          </p:cNvPr>
          <p:cNvSpPr txBox="1"/>
          <p:nvPr/>
        </p:nvSpPr>
        <p:spPr>
          <a:xfrm>
            <a:off x="511675" y="467752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充能引脚、脉冲发射引脚、回波接收引脚、外接滤波电容引脚、分离接地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9B3EBD-4976-5425-EBB9-9173AF0608F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CD96E6-BE76-5BCE-2714-98463321C90B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DCF281-27E3-0737-EB04-BA9F54F6FA8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39513F-95F7-7A5B-8A5A-2101B9A248F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DEC2986-16FF-72EC-BB7C-58A769B8E7ED}"/>
              </a:ext>
            </a:extLst>
          </p:cNvPr>
          <p:cNvGrpSpPr/>
          <p:nvPr/>
        </p:nvGrpSpPr>
        <p:grpSpPr>
          <a:xfrm>
            <a:off x="6032465" y="2708362"/>
            <a:ext cx="5296789" cy="3599447"/>
            <a:chOff x="5995701" y="3149107"/>
            <a:chExt cx="5208516" cy="351407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BBC4788-1641-C88D-B5B5-148D000BEB78}"/>
                </a:ext>
              </a:extLst>
            </p:cNvPr>
            <p:cNvGrpSpPr/>
            <p:nvPr/>
          </p:nvGrpSpPr>
          <p:grpSpPr>
            <a:xfrm>
              <a:off x="5995701" y="3149107"/>
              <a:ext cx="5208516" cy="3514072"/>
              <a:chOff x="5995189" y="3296340"/>
              <a:chExt cx="5292001" cy="5166554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10748621-70C9-18CA-69D4-335AC68C1638}"/>
                  </a:ext>
                </a:extLst>
              </p:cNvPr>
              <p:cNvGrpSpPr/>
              <p:nvPr/>
            </p:nvGrpSpPr>
            <p:grpSpPr>
              <a:xfrm>
                <a:off x="5995189" y="3296340"/>
                <a:ext cx="5292001" cy="5166554"/>
                <a:chOff x="5995189" y="3296340"/>
                <a:chExt cx="5292001" cy="5166554"/>
              </a:xfrm>
            </p:grpSpPr>
            <p:sp>
              <p:nvSpPr>
                <p:cNvPr id="36" name="矩形 35"/>
                <p:cNvSpPr/>
                <p:nvPr/>
              </p:nvSpPr>
              <p:spPr>
                <a:xfrm rot="2696023">
                  <a:off x="5995189" y="3504899"/>
                  <a:ext cx="136579" cy="179375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74" name="组合 73"/>
                <p:cNvGrpSpPr/>
                <p:nvPr/>
              </p:nvGrpSpPr>
              <p:grpSpPr>
                <a:xfrm>
                  <a:off x="6621780" y="3296340"/>
                  <a:ext cx="4665410" cy="5166554"/>
                  <a:chOff x="6621780" y="3296342"/>
                  <a:chExt cx="4322776" cy="4389050"/>
                </a:xfrm>
              </p:grpSpPr>
              <p:sp>
                <p:nvSpPr>
                  <p:cNvPr id="71" name="矩形 70"/>
                  <p:cNvSpPr/>
                  <p:nvPr/>
                </p:nvSpPr>
                <p:spPr>
                  <a:xfrm>
                    <a:off x="6621780" y="3296342"/>
                    <a:ext cx="4322776" cy="4389050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8" name="矩形 67"/>
                  <p:cNvSpPr/>
                  <p:nvPr/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>
                    <a:off x="6711412" y="4043048"/>
                    <a:ext cx="4142182" cy="3497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70" name="矩形 69"/>
                  <p:cNvSpPr/>
                  <p:nvPr/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6" name="文本框 65"/>
                  <p:cNvSpPr txBox="1"/>
                  <p:nvPr/>
                </p:nvSpPr>
                <p:spPr>
                  <a:xfrm>
                    <a:off x="6720638" y="3330948"/>
                    <a:ext cx="683199" cy="5847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3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01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72" name="文本框 71"/>
                  <p:cNvSpPr txBox="1"/>
                  <p:nvPr/>
                </p:nvSpPr>
                <p:spPr>
                  <a:xfrm>
                    <a:off x="7417468" y="3457759"/>
                    <a:ext cx="1198880" cy="3987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硬件设计</a:t>
                    </a:r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7038662" y="4244078"/>
                    <a:ext cx="3622887" cy="79265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just">
                      <a:lnSpc>
                        <a:spcPct val="150000"/>
                      </a:lnSpc>
                    </a:pP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控制电路设计</a:t>
                    </a:r>
                    <a:endPara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  <a:p>
                    <a:pPr algn="just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TUSS4470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芯片外围电路设计</a:t>
                    </a:r>
                    <a:endPara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79" name="直接连接符 78"/>
                <p:cNvCxnSpPr/>
                <p:nvPr/>
              </p:nvCxnSpPr>
              <p:spPr>
                <a:xfrm>
                  <a:off x="6149250" y="3593824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414AEE9-EDF6-6FD8-7DFB-56ABD16EC4FA}"/>
                  </a:ext>
                </a:extLst>
              </p:cNvPr>
              <p:cNvSpPr/>
              <p:nvPr/>
            </p:nvSpPr>
            <p:spPr>
              <a:xfrm>
                <a:off x="10120955" y="4411844"/>
                <a:ext cx="870262" cy="861491"/>
              </a:xfrm>
              <a:prstGeom prst="rect">
                <a:avLst/>
              </a:prstGeom>
              <a:solidFill>
                <a:srgbClr val="2954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E6CB72F-97DC-4A4E-4E46-E2769662E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3635" y="4465471"/>
                <a:ext cx="784901" cy="784374"/>
              </a:xfrm>
              <a:prstGeom prst="rect">
                <a:avLst/>
              </a:prstGeom>
            </p:spPr>
          </p:pic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B958F36-DB7F-9ECE-B153-3B96022A095B}"/>
                </a:ext>
              </a:extLst>
            </p:cNvPr>
            <p:cNvSpPr/>
            <p:nvPr/>
          </p:nvSpPr>
          <p:spPr>
            <a:xfrm flipH="1">
              <a:off x="6963598" y="411520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34086D8-707E-17AA-96F1-B1B259772F5E}"/>
                </a:ext>
              </a:extLst>
            </p:cNvPr>
            <p:cNvSpPr/>
            <p:nvPr/>
          </p:nvSpPr>
          <p:spPr>
            <a:xfrm flipH="1">
              <a:off x="6965100" y="4484341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BA13E7E-1CDE-3C2E-FBC6-7E89BE7822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4479358"/>
            <a:ext cx="1951875" cy="13627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639B33E-944F-870E-B04C-D92054F5B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56" y="4694176"/>
            <a:ext cx="2209655" cy="114788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A683337-CBEE-E104-37B6-60C1EB603B27}"/>
              </a:ext>
            </a:extLst>
          </p:cNvPr>
          <p:cNvSpPr txBox="1"/>
          <p:nvPr/>
        </p:nvSpPr>
        <p:spPr>
          <a:xfrm>
            <a:off x="7379624" y="5832849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原理图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B511E4-55C1-F33A-8D49-576556DE3D56}"/>
              </a:ext>
            </a:extLst>
          </p:cNvPr>
          <p:cNvSpPr txBox="1"/>
          <p:nvPr/>
        </p:nvSpPr>
        <p:spPr>
          <a:xfrm>
            <a:off x="9734411" y="5853658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PCB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073024" y="1111938"/>
            <a:ext cx="0" cy="5475622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8" name="文本框 47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49" name="文本框 48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2B2C3D-70C0-54CA-DA24-967DC0A4B6CA}"/>
              </a:ext>
            </a:extLst>
          </p:cNvPr>
          <p:cNvGrpSpPr/>
          <p:nvPr/>
        </p:nvGrpSpPr>
        <p:grpSpPr>
          <a:xfrm>
            <a:off x="6876543" y="1358073"/>
            <a:ext cx="2608620" cy="461665"/>
            <a:chOff x="501843" y="1552951"/>
            <a:chExt cx="2608620" cy="46166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94DB64B-378E-A037-526F-B75E271F600D}"/>
                </a:ext>
              </a:extLst>
            </p:cNvPr>
            <p:cNvSpPr txBox="1"/>
            <p:nvPr/>
          </p:nvSpPr>
          <p:spPr>
            <a:xfrm>
              <a:off x="511675" y="1552951"/>
              <a:ext cx="2598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配置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0E030BD-7D59-44B6-308F-C165FB6F98BC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CC1C28B-C6C4-2FA9-09E9-17F06112B2CD}"/>
              </a:ext>
            </a:extLst>
          </p:cNvPr>
          <p:cNvSpPr txBox="1"/>
          <p:nvPr/>
        </p:nvSpPr>
        <p:spPr>
          <a:xfrm>
            <a:off x="6873104" y="1909897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协议与驱动芯片进行通信，发送配置数据，并接收其状态位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61437-983A-38EF-9C41-60BEA944DE99}"/>
              </a:ext>
            </a:extLst>
          </p:cNvPr>
          <p:cNvGrpSpPr/>
          <p:nvPr/>
        </p:nvGrpSpPr>
        <p:grpSpPr>
          <a:xfrm>
            <a:off x="6873104" y="2984329"/>
            <a:ext cx="2656710" cy="461665"/>
            <a:chOff x="501843" y="1535195"/>
            <a:chExt cx="2656710" cy="4616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CAFB8-CD4F-A3C2-6353-240726426E2A}"/>
                </a:ext>
              </a:extLst>
            </p:cNvPr>
            <p:cNvSpPr txBox="1"/>
            <p:nvPr/>
          </p:nvSpPr>
          <p:spPr>
            <a:xfrm>
              <a:off x="511675" y="1535195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脉冲控制信号产生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3B4B2F-B986-4C18-D694-9363E3F3B6E7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50C18-9F2A-3D42-9126-519A7F70D4AE}"/>
              </a:ext>
            </a:extLst>
          </p:cNvPr>
          <p:cNvSpPr txBox="1"/>
          <p:nvPr/>
        </p:nvSpPr>
        <p:spPr>
          <a:xfrm>
            <a:off x="6882707" y="351406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脉冲控制信号由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产生，传输至驱动芯片产生脉冲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9F84A2-D42E-CC45-9DA6-E84D8524C4AC}"/>
              </a:ext>
            </a:extLst>
          </p:cNvPr>
          <p:cNvGrpSpPr/>
          <p:nvPr/>
        </p:nvGrpSpPr>
        <p:grpSpPr>
          <a:xfrm>
            <a:off x="6882707" y="4625669"/>
            <a:ext cx="1425604" cy="461665"/>
            <a:chOff x="501843" y="1552951"/>
            <a:chExt cx="1425604" cy="4616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959F83-7FC9-E608-71A7-90BE3DF4190A}"/>
                </a:ext>
              </a:extLst>
            </p:cNvPr>
            <p:cNvSpPr txBox="1"/>
            <p:nvPr/>
          </p:nvSpPr>
          <p:spPr>
            <a:xfrm>
              <a:off x="511675" y="155295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物体检测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93B8629-A30E-E96C-7A01-E1AE21B6F77E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46D8F7E-18FA-6979-DC21-30622B05283A}"/>
              </a:ext>
            </a:extLst>
          </p:cNvPr>
          <p:cNvSpPr txBox="1"/>
          <p:nvPr/>
        </p:nvSpPr>
        <p:spPr>
          <a:xfrm>
            <a:off x="6892539" y="5148889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通过检测回波信号，判断物体是否到达检测范围内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8513FA-B624-30DB-F67A-044FD78EFD16}"/>
              </a:ext>
            </a:extLst>
          </p:cNvPr>
          <p:cNvGrpSpPr/>
          <p:nvPr/>
        </p:nvGrpSpPr>
        <p:grpSpPr>
          <a:xfrm>
            <a:off x="1235720" y="1258233"/>
            <a:ext cx="4891795" cy="2474580"/>
            <a:chOff x="1235720" y="1702120"/>
            <a:chExt cx="4891795" cy="2474580"/>
          </a:xfrm>
        </p:grpSpPr>
        <p:grpSp>
          <p:nvGrpSpPr>
            <p:cNvPr id="21" name="组合 20"/>
            <p:cNvGrpSpPr/>
            <p:nvPr/>
          </p:nvGrpSpPr>
          <p:grpSpPr>
            <a:xfrm flipH="1">
              <a:off x="1235720" y="1702120"/>
              <a:ext cx="4891795" cy="2474580"/>
              <a:chOff x="6027666" y="3296342"/>
              <a:chExt cx="4891795" cy="2474580"/>
            </a:xfrm>
          </p:grpSpPr>
          <p:sp>
            <p:nvSpPr>
              <p:cNvPr id="22" name="矩形 21"/>
              <p:cNvSpPr/>
              <p:nvPr/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6561704" y="3296342"/>
                <a:ext cx="4357757" cy="2474580"/>
                <a:chOff x="6561704" y="3296342"/>
                <a:chExt cx="4357757" cy="2474580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561704" y="3296342"/>
                  <a:ext cx="4357757" cy="247458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701254" y="4020221"/>
                  <a:ext cx="4053926" cy="1568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587604" y="332657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8624831" y="3465863"/>
                  <a:ext cx="1198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软件设计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416605" y="432135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配置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TUSS4470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芯片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脉冲信号产生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物体检测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DDFC6F5-D1D3-1287-5B3A-8B7E02417C47}"/>
                </a:ext>
              </a:extLst>
            </p:cNvPr>
            <p:cNvSpPr/>
            <p:nvPr/>
          </p:nvSpPr>
          <p:spPr>
            <a:xfrm flipH="1">
              <a:off x="1540156" y="293656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B9E2586-4C48-D0F9-11E0-D05CF760C90D}"/>
                </a:ext>
              </a:extLst>
            </p:cNvPr>
            <p:cNvSpPr/>
            <p:nvPr/>
          </p:nvSpPr>
          <p:spPr>
            <a:xfrm flipH="1">
              <a:off x="1540156" y="329333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3F5E70E-75C5-C703-0755-14346A35A8A2}"/>
                </a:ext>
              </a:extLst>
            </p:cNvPr>
            <p:cNvSpPr/>
            <p:nvPr/>
          </p:nvSpPr>
          <p:spPr>
            <a:xfrm flipH="1">
              <a:off x="1535549" y="36536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0D3E27-0C6D-99F6-A6EE-8F2C01F61FCD}"/>
              </a:ext>
            </a:extLst>
          </p:cNvPr>
          <p:cNvCxnSpPr/>
          <p:nvPr/>
        </p:nvCxnSpPr>
        <p:spPr>
          <a:xfrm>
            <a:off x="6470490" y="1139805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09CCCA27-3FE3-B361-C341-5EE2C4D497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1" y="4004320"/>
            <a:ext cx="3696237" cy="244875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A79F83EF-99F8-76D1-C934-D52914293D7F}"/>
              </a:ext>
            </a:extLst>
          </p:cNvPr>
          <p:cNvSpPr txBox="1"/>
          <p:nvPr/>
        </p:nvSpPr>
        <p:spPr>
          <a:xfrm>
            <a:off x="1156370" y="4870539"/>
            <a:ext cx="39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程序框图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92CE87-E0B5-C16F-70D3-5A62E4ED1C2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1E6A4E-9CC4-48E6-BC19-AFA5DBDC9F3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42281-5FA5-B098-882E-4216413A17D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361BE1-9EC5-7D77-025C-D16A9D0DD4A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endCxn id="69" idx="0"/>
          </p:cNvCxnSpPr>
          <p:nvPr/>
        </p:nvCxnSpPr>
        <p:spPr>
          <a:xfrm>
            <a:off x="6073024" y="1111938"/>
            <a:ext cx="0" cy="4367039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13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74284" y="5478977"/>
            <a:ext cx="1043432" cy="601415"/>
            <a:chOff x="5376000" y="5127995"/>
            <a:chExt cx="1440000" cy="829990"/>
          </a:xfrm>
        </p:grpSpPr>
        <p:sp>
          <p:nvSpPr>
            <p:cNvPr id="69" name="矩形 68"/>
            <p:cNvSpPr/>
            <p:nvPr/>
          </p:nvSpPr>
          <p:spPr>
            <a:xfrm>
              <a:off x="5376000" y="5127995"/>
              <a:ext cx="1440000" cy="82999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430000" y="5196005"/>
              <a:ext cx="1332000" cy="707980"/>
            </a:xfrm>
            <a:custGeom>
              <a:avLst/>
              <a:gdLst>
                <a:gd name="connsiteX0" fmla="*/ 0 w 1332000"/>
                <a:gd name="connsiteY0" fmla="*/ 0 h 1332000"/>
                <a:gd name="connsiteX1" fmla="*/ 1332000 w 1332000"/>
                <a:gd name="connsiteY1" fmla="*/ 0 h 1332000"/>
                <a:gd name="connsiteX2" fmla="*/ 1332000 w 1332000"/>
                <a:gd name="connsiteY2" fmla="*/ 1332000 h 1332000"/>
                <a:gd name="connsiteX3" fmla="*/ 0 w 1332000"/>
                <a:gd name="connsiteY3" fmla="*/ 1332000 h 1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000" h="1332000">
                  <a:moveTo>
                    <a:pt x="0" y="0"/>
                  </a:moveTo>
                  <a:lnTo>
                    <a:pt x="1332000" y="0"/>
                  </a:lnTo>
                  <a:lnTo>
                    <a:pt x="1332000" y="1332000"/>
                  </a:lnTo>
                  <a:lnTo>
                    <a:pt x="0" y="1332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 flipH="1">
            <a:off x="5751236" y="5599758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C7EA3F3-65A0-8F11-4578-37207B2CB0A5}"/>
              </a:ext>
            </a:extLst>
          </p:cNvPr>
          <p:cNvGrpSpPr/>
          <p:nvPr/>
        </p:nvGrpSpPr>
        <p:grpSpPr>
          <a:xfrm>
            <a:off x="6010544" y="2261881"/>
            <a:ext cx="3482742" cy="2558717"/>
            <a:chOff x="2041763" y="2743408"/>
            <a:chExt cx="3482742" cy="2558717"/>
          </a:xfrm>
        </p:grpSpPr>
        <p:grpSp>
          <p:nvGrpSpPr>
            <p:cNvPr id="73" name="组合 72"/>
            <p:cNvGrpSpPr/>
            <p:nvPr/>
          </p:nvGrpSpPr>
          <p:grpSpPr>
            <a:xfrm>
              <a:off x="2041763" y="2743408"/>
              <a:ext cx="3482742" cy="2558717"/>
              <a:chOff x="2369172" y="1860798"/>
              <a:chExt cx="3216314" cy="2558717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>
                <a:off x="3238314" y="1860798"/>
                <a:ext cx="2347172" cy="2558717"/>
                <a:chOff x="6579855" y="3296341"/>
                <a:chExt cx="2347172" cy="2558717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621784" y="3296341"/>
                  <a:ext cx="2305243" cy="2558717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711417" y="4020221"/>
                  <a:ext cx="1963021" cy="1750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355966" y="3382089"/>
                  <a:ext cx="126038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579855" y="3324692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7310937" y="3457759"/>
                  <a:ext cx="1260382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实验设计</a:t>
                  </a:r>
                </a:p>
              </p:txBody>
            </p:sp>
          </p:grpSp>
          <p:cxnSp>
            <p:nvCxnSpPr>
              <p:cNvPr id="38" name="直接连接符 37"/>
              <p:cNvCxnSpPr>
                <a:cxnSpLocks/>
              </p:cNvCxnSpPr>
              <p:nvPr/>
            </p:nvCxnSpPr>
            <p:spPr>
              <a:xfrm>
                <a:off x="2488036" y="2190442"/>
                <a:ext cx="750278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C02204-17E5-95AD-7777-E00E1C53E834}"/>
                  </a:ext>
                </a:extLst>
              </p:cNvPr>
              <p:cNvSpPr/>
              <p:nvPr/>
            </p:nvSpPr>
            <p:spPr>
              <a:xfrm rot="18903977" flipH="1">
                <a:off x="2369172" y="2140080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834FD0-17BF-A9CB-323E-397FFB1235BA}"/>
                </a:ext>
              </a:extLst>
            </p:cNvPr>
            <p:cNvSpPr/>
            <p:nvPr/>
          </p:nvSpPr>
          <p:spPr>
            <a:xfrm>
              <a:off x="3519233" y="3661455"/>
              <a:ext cx="1714207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性能参数测试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稳定性测试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回波特性测试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7C53F03-9DF1-85B5-EECB-2A1718B1B742}"/>
                </a:ext>
              </a:extLst>
            </p:cNvPr>
            <p:cNvSpPr/>
            <p:nvPr/>
          </p:nvSpPr>
          <p:spPr>
            <a:xfrm flipH="1">
              <a:off x="3477581" y="3876956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73DF6A7-5ED5-5E2C-2479-A9912F8DCB78}"/>
                </a:ext>
              </a:extLst>
            </p:cNvPr>
            <p:cNvSpPr/>
            <p:nvPr/>
          </p:nvSpPr>
          <p:spPr>
            <a:xfrm flipH="1">
              <a:off x="3477581" y="42209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239DC7-0508-579B-D5B8-3C66901B391E}"/>
                </a:ext>
              </a:extLst>
            </p:cNvPr>
            <p:cNvSpPr/>
            <p:nvPr/>
          </p:nvSpPr>
          <p:spPr>
            <a:xfrm flipH="1">
              <a:off x="3483659" y="457600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B58B10-6A6A-5F66-62F5-5E456E689E09}"/>
              </a:ext>
            </a:extLst>
          </p:cNvPr>
          <p:cNvCxnSpPr/>
          <p:nvPr/>
        </p:nvCxnSpPr>
        <p:spPr>
          <a:xfrm>
            <a:off x="5131663" y="1161112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B6C753-3DCC-95EF-CDDC-AB57BB4D5B77}"/>
              </a:ext>
            </a:extLst>
          </p:cNvPr>
          <p:cNvGrpSpPr/>
          <p:nvPr/>
        </p:nvGrpSpPr>
        <p:grpSpPr>
          <a:xfrm>
            <a:off x="627153" y="1414402"/>
            <a:ext cx="2041157" cy="461665"/>
            <a:chOff x="501843" y="1552951"/>
            <a:chExt cx="2041157" cy="461665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70F8E9E-43D3-23BD-9E50-DE3D8F887ABE}"/>
                </a:ext>
              </a:extLst>
            </p:cNvPr>
            <p:cNvSpPr txBox="1"/>
            <p:nvPr/>
          </p:nvSpPr>
          <p:spPr>
            <a:xfrm>
              <a:off x="511675" y="155295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性能参数测试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803A0CD-41BB-1EFC-486B-CBBD7FD16C56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093D2FA-8BA1-6744-A6A6-7F68F2F5C419}"/>
              </a:ext>
            </a:extLst>
          </p:cNvPr>
          <p:cNvSpPr txBox="1"/>
          <p:nvPr/>
        </p:nvSpPr>
        <p:spPr>
          <a:xfrm>
            <a:off x="623714" y="1966226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测试传感器的基本参数，如：精度、检测范围等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26E0892-E521-7511-10C4-1EECFE3EA7FB}"/>
              </a:ext>
            </a:extLst>
          </p:cNvPr>
          <p:cNvGrpSpPr/>
          <p:nvPr/>
        </p:nvGrpSpPr>
        <p:grpSpPr>
          <a:xfrm>
            <a:off x="623714" y="3040658"/>
            <a:ext cx="2964487" cy="461665"/>
            <a:chOff x="501843" y="1535195"/>
            <a:chExt cx="2964487" cy="461665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7EADB8D-8A71-4F62-0719-073166128771}"/>
                </a:ext>
              </a:extLst>
            </p:cNvPr>
            <p:cNvSpPr txBox="1"/>
            <p:nvPr/>
          </p:nvSpPr>
          <p:spPr>
            <a:xfrm>
              <a:off x="511675" y="1535195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检测策略可行性测试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D9FEE99-98A7-62DF-7006-2D8B9A22E7ED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70DA922-73BB-57B7-923F-0E0C984E11B3}"/>
              </a:ext>
            </a:extLst>
          </p:cNvPr>
          <p:cNvSpPr txBox="1"/>
          <p:nvPr/>
        </p:nvSpPr>
        <p:spPr>
          <a:xfrm>
            <a:off x="633317" y="357039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设计实验，在有干扰的情况下通过调整检测策略，观察其是否其作用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2273810-DC56-6D13-E0D3-4B03AC75222F}"/>
              </a:ext>
            </a:extLst>
          </p:cNvPr>
          <p:cNvGrpSpPr/>
          <p:nvPr/>
        </p:nvGrpSpPr>
        <p:grpSpPr>
          <a:xfrm>
            <a:off x="633317" y="4681998"/>
            <a:ext cx="2041157" cy="461665"/>
            <a:chOff x="501843" y="1552951"/>
            <a:chExt cx="2041157" cy="461665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656AF6-F992-CDB1-F2C0-31E162ECC20B}"/>
                </a:ext>
              </a:extLst>
            </p:cNvPr>
            <p:cNvSpPr txBox="1"/>
            <p:nvPr/>
          </p:nvSpPr>
          <p:spPr>
            <a:xfrm>
              <a:off x="511675" y="155295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回波特性测试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1592D7F-B66F-05C5-3F36-BAA7C3C9437A}"/>
                </a:ext>
              </a:extLst>
            </p:cNvPr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8DB175F-EBF6-FA5E-2F64-50F8C77BDD61}"/>
              </a:ext>
            </a:extLst>
          </p:cNvPr>
          <p:cNvSpPr txBox="1"/>
          <p:nvPr/>
        </p:nvSpPr>
        <p:spPr>
          <a:xfrm>
            <a:off x="643149" y="520521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对不同材料、不同距离进行测试，观察回波波形的特性，总结规律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73CDC4-78CF-9A68-7046-9DBCB832E17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9E52A-085A-0C4C-C745-E23F7F911D9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D5265-6B3E-785C-6F5D-188EF7DE534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6A8C5-7359-2B35-174B-0062CD59FBC0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387624" y="2250533"/>
            <a:ext cx="1657350" cy="2332037"/>
            <a:chOff x="4402138" y="2065338"/>
            <a:chExt cx="1657350" cy="2332037"/>
          </a:xfrm>
          <a:solidFill>
            <a:srgbClr val="456B8E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402138" y="2065338"/>
              <a:ext cx="1657350" cy="2332037"/>
            </a:xfrm>
            <a:custGeom>
              <a:avLst/>
              <a:gdLst>
                <a:gd name="T0" fmla="*/ 0 w 1467"/>
                <a:gd name="T1" fmla="*/ 2147483647 h 2068"/>
                <a:gd name="T2" fmla="*/ 0 w 1467"/>
                <a:gd name="T3" fmla="*/ 2147483647 h 2068"/>
                <a:gd name="T4" fmla="*/ 2147483647 w 1467"/>
                <a:gd name="T5" fmla="*/ 0 h 2068"/>
                <a:gd name="T6" fmla="*/ 2147483647 w 1467"/>
                <a:gd name="T7" fmla="*/ 0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2147483647 w 1467"/>
                <a:gd name="T17" fmla="*/ 2147483647 h 2068"/>
                <a:gd name="T18" fmla="*/ 2147483647 w 1467"/>
                <a:gd name="T19" fmla="*/ 2147483647 h 2068"/>
                <a:gd name="T20" fmla="*/ 0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0" y="1497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72"/>
                    <a:pt x="71" y="0"/>
                    <a:pt x="158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30" y="0"/>
                    <a:pt x="901" y="72"/>
                    <a:pt x="901" y="159"/>
                  </a:cubicBezTo>
                  <a:cubicBezTo>
                    <a:pt x="901" y="1497"/>
                    <a:pt x="901" y="1497"/>
                    <a:pt x="901" y="1497"/>
                  </a:cubicBezTo>
                  <a:cubicBezTo>
                    <a:pt x="901" y="1500"/>
                    <a:pt x="901" y="1503"/>
                    <a:pt x="902" y="1506"/>
                  </a:cubicBezTo>
                  <a:cubicBezTo>
                    <a:pt x="911" y="1806"/>
                    <a:pt x="1156" y="2049"/>
                    <a:pt x="1464" y="2067"/>
                  </a:cubicBezTo>
                  <a:cubicBezTo>
                    <a:pt x="1465" y="2067"/>
                    <a:pt x="1466" y="2068"/>
                    <a:pt x="1467" y="2068"/>
                  </a:cubicBezTo>
                  <a:cubicBezTo>
                    <a:pt x="571" y="2068"/>
                    <a:pt x="571" y="2068"/>
                    <a:pt x="571" y="2068"/>
                  </a:cubicBezTo>
                  <a:cubicBezTo>
                    <a:pt x="256" y="2068"/>
                    <a:pt x="0" y="1812"/>
                    <a:pt x="0" y="14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28"/>
            <p:cNvSpPr>
              <a:spLocks noChangeArrowheads="1"/>
            </p:cNvSpPr>
            <p:nvPr/>
          </p:nvSpPr>
          <p:spPr bwMode="auto">
            <a:xfrm>
              <a:off x="4665663" y="238760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29024" y="2236245"/>
            <a:ext cx="2332037" cy="1655763"/>
            <a:chOff x="5443538" y="2051050"/>
            <a:chExt cx="2332037" cy="1655763"/>
          </a:xfrm>
          <a:solidFill>
            <a:srgbClr val="D55757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5443538" y="2051050"/>
              <a:ext cx="2332037" cy="1655763"/>
            </a:xfrm>
            <a:custGeom>
              <a:avLst/>
              <a:gdLst>
                <a:gd name="T0" fmla="*/ 2147483647 w 2067"/>
                <a:gd name="T1" fmla="*/ 0 h 1468"/>
                <a:gd name="T2" fmla="*/ 2147483647 w 2067"/>
                <a:gd name="T3" fmla="*/ 0 h 1468"/>
                <a:gd name="T4" fmla="*/ 2147483647 w 2067"/>
                <a:gd name="T5" fmla="*/ 2147483647 h 1468"/>
                <a:gd name="T6" fmla="*/ 2147483647 w 2067"/>
                <a:gd name="T7" fmla="*/ 2147483647 h 1468"/>
                <a:gd name="T8" fmla="*/ 2147483647 w 2067"/>
                <a:gd name="T9" fmla="*/ 2147483647 h 1468"/>
                <a:gd name="T10" fmla="*/ 2147483647 w 2067"/>
                <a:gd name="T11" fmla="*/ 2147483647 h 1468"/>
                <a:gd name="T12" fmla="*/ 2147483647 w 2067"/>
                <a:gd name="T13" fmla="*/ 2147483647 h 1468"/>
                <a:gd name="T14" fmla="*/ 2147483647 w 2067"/>
                <a:gd name="T15" fmla="*/ 2147483647 h 1468"/>
                <a:gd name="T16" fmla="*/ 0 w 2067"/>
                <a:gd name="T17" fmla="*/ 2147483647 h 1468"/>
                <a:gd name="T18" fmla="*/ 0 w 2067"/>
                <a:gd name="T19" fmla="*/ 2147483647 h 1468"/>
                <a:gd name="T20" fmla="*/ 2147483647 w 2067"/>
                <a:gd name="T21" fmla="*/ 0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7" h="1468">
                  <a:moveTo>
                    <a:pt x="571" y="0"/>
                  </a:moveTo>
                  <a:cubicBezTo>
                    <a:pt x="1909" y="0"/>
                    <a:pt x="1909" y="0"/>
                    <a:pt x="1909" y="0"/>
                  </a:cubicBezTo>
                  <a:cubicBezTo>
                    <a:pt x="1996" y="0"/>
                    <a:pt x="2067" y="71"/>
                    <a:pt x="2067" y="159"/>
                  </a:cubicBezTo>
                  <a:cubicBezTo>
                    <a:pt x="2067" y="743"/>
                    <a:pt x="2067" y="743"/>
                    <a:pt x="2067" y="743"/>
                  </a:cubicBezTo>
                  <a:cubicBezTo>
                    <a:pt x="2067" y="831"/>
                    <a:pt x="1996" y="902"/>
                    <a:pt x="1909" y="902"/>
                  </a:cubicBezTo>
                  <a:cubicBezTo>
                    <a:pt x="571" y="902"/>
                    <a:pt x="571" y="902"/>
                    <a:pt x="571" y="902"/>
                  </a:cubicBezTo>
                  <a:cubicBezTo>
                    <a:pt x="568" y="902"/>
                    <a:pt x="565" y="902"/>
                    <a:pt x="562" y="902"/>
                  </a:cubicBezTo>
                  <a:cubicBezTo>
                    <a:pt x="261" y="911"/>
                    <a:pt x="19" y="1156"/>
                    <a:pt x="1" y="1464"/>
                  </a:cubicBezTo>
                  <a:cubicBezTo>
                    <a:pt x="0" y="1465"/>
                    <a:pt x="0" y="1467"/>
                    <a:pt x="0" y="146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256"/>
                    <a:pt x="256" y="0"/>
                    <a:pt x="57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29"/>
            <p:cNvSpPr>
              <a:spLocks noChangeArrowheads="1"/>
            </p:cNvSpPr>
            <p:nvPr/>
          </p:nvSpPr>
          <p:spPr bwMode="auto">
            <a:xfrm>
              <a:off x="7099300" y="230505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17999" y="3274470"/>
            <a:ext cx="1657350" cy="2333625"/>
            <a:chOff x="6132513" y="3089275"/>
            <a:chExt cx="1657350" cy="2333625"/>
          </a:xfrm>
          <a:solidFill>
            <a:srgbClr val="456B8E"/>
          </a:solidFill>
        </p:grpSpPr>
        <p:sp>
          <p:nvSpPr>
            <p:cNvPr id="37" name="Freeform 5"/>
            <p:cNvSpPr/>
            <p:nvPr/>
          </p:nvSpPr>
          <p:spPr bwMode="auto">
            <a:xfrm>
              <a:off x="6132513" y="3089275"/>
              <a:ext cx="1657350" cy="2333625"/>
            </a:xfrm>
            <a:custGeom>
              <a:avLst/>
              <a:gdLst>
                <a:gd name="T0" fmla="*/ 2147483647 w 1467"/>
                <a:gd name="T1" fmla="*/ 2147483647 h 2068"/>
                <a:gd name="T2" fmla="*/ 2147483647 w 1467"/>
                <a:gd name="T3" fmla="*/ 2147483647 h 2068"/>
                <a:gd name="T4" fmla="*/ 2147483647 w 1467"/>
                <a:gd name="T5" fmla="*/ 2147483647 h 2068"/>
                <a:gd name="T6" fmla="*/ 2147483647 w 1467"/>
                <a:gd name="T7" fmla="*/ 2147483647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0 w 1467"/>
                <a:gd name="T17" fmla="*/ 0 h 2068"/>
                <a:gd name="T18" fmla="*/ 2147483647 w 1467"/>
                <a:gd name="T19" fmla="*/ 0 h 2068"/>
                <a:gd name="T20" fmla="*/ 2147483647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1467" y="571"/>
                  </a:moveTo>
                  <a:cubicBezTo>
                    <a:pt x="1467" y="1909"/>
                    <a:pt x="1467" y="1909"/>
                    <a:pt x="1467" y="1909"/>
                  </a:cubicBezTo>
                  <a:cubicBezTo>
                    <a:pt x="1467" y="1996"/>
                    <a:pt x="1396" y="2068"/>
                    <a:pt x="1309" y="2068"/>
                  </a:cubicBezTo>
                  <a:cubicBezTo>
                    <a:pt x="724" y="2068"/>
                    <a:pt x="724" y="2068"/>
                    <a:pt x="724" y="2068"/>
                  </a:cubicBezTo>
                  <a:cubicBezTo>
                    <a:pt x="637" y="2068"/>
                    <a:pt x="566" y="1996"/>
                    <a:pt x="566" y="1909"/>
                  </a:cubicBezTo>
                  <a:cubicBezTo>
                    <a:pt x="566" y="571"/>
                    <a:pt x="566" y="571"/>
                    <a:pt x="566" y="571"/>
                  </a:cubicBezTo>
                  <a:cubicBezTo>
                    <a:pt x="566" y="568"/>
                    <a:pt x="566" y="565"/>
                    <a:pt x="566" y="562"/>
                  </a:cubicBezTo>
                  <a:cubicBezTo>
                    <a:pt x="556" y="262"/>
                    <a:pt x="311" y="19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896" y="0"/>
                    <a:pt x="896" y="0"/>
                    <a:pt x="896" y="0"/>
                  </a:cubicBezTo>
                  <a:cubicBezTo>
                    <a:pt x="1211" y="0"/>
                    <a:pt x="1467" y="256"/>
                    <a:pt x="1467" y="5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矩形 30"/>
            <p:cNvSpPr>
              <a:spLocks noChangeArrowheads="1"/>
            </p:cNvSpPr>
            <p:nvPr/>
          </p:nvSpPr>
          <p:spPr bwMode="auto">
            <a:xfrm>
              <a:off x="7029450" y="4745038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03499" y="3966620"/>
            <a:ext cx="2333625" cy="1655763"/>
            <a:chOff x="4418013" y="3781425"/>
            <a:chExt cx="2333625" cy="1655763"/>
          </a:xfrm>
          <a:solidFill>
            <a:srgbClr val="D55757"/>
          </a:solidFill>
        </p:grpSpPr>
        <p:sp>
          <p:nvSpPr>
            <p:cNvPr id="40" name="Freeform 8"/>
            <p:cNvSpPr/>
            <p:nvPr/>
          </p:nvSpPr>
          <p:spPr bwMode="auto">
            <a:xfrm>
              <a:off x="4418013" y="3781425"/>
              <a:ext cx="2333625" cy="1655763"/>
            </a:xfrm>
            <a:custGeom>
              <a:avLst/>
              <a:gdLst>
                <a:gd name="T0" fmla="*/ 2147483647 w 2068"/>
                <a:gd name="T1" fmla="*/ 2147483647 h 1468"/>
                <a:gd name="T2" fmla="*/ 2147483647 w 2068"/>
                <a:gd name="T3" fmla="*/ 2147483647 h 1468"/>
                <a:gd name="T4" fmla="*/ 0 w 2068"/>
                <a:gd name="T5" fmla="*/ 2147483647 h 1468"/>
                <a:gd name="T6" fmla="*/ 0 w 2068"/>
                <a:gd name="T7" fmla="*/ 2147483647 h 1468"/>
                <a:gd name="T8" fmla="*/ 2147483647 w 2068"/>
                <a:gd name="T9" fmla="*/ 2147483647 h 1468"/>
                <a:gd name="T10" fmla="*/ 2147483647 w 2068"/>
                <a:gd name="T11" fmla="*/ 2147483647 h 1468"/>
                <a:gd name="T12" fmla="*/ 2147483647 w 2068"/>
                <a:gd name="T13" fmla="*/ 2147483647 h 1468"/>
                <a:gd name="T14" fmla="*/ 2147483647 w 2068"/>
                <a:gd name="T15" fmla="*/ 2147483647 h 1468"/>
                <a:gd name="T16" fmla="*/ 2147483647 w 2068"/>
                <a:gd name="T17" fmla="*/ 0 h 1468"/>
                <a:gd name="T18" fmla="*/ 2147483647 w 2068"/>
                <a:gd name="T19" fmla="*/ 2147483647 h 1468"/>
                <a:gd name="T20" fmla="*/ 2147483647 w 2068"/>
                <a:gd name="T21" fmla="*/ 2147483647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8" h="1468">
                  <a:moveTo>
                    <a:pt x="1497" y="1468"/>
                  </a:moveTo>
                  <a:cubicBezTo>
                    <a:pt x="158" y="1468"/>
                    <a:pt x="158" y="1468"/>
                    <a:pt x="158" y="1468"/>
                  </a:cubicBezTo>
                  <a:cubicBezTo>
                    <a:pt x="71" y="1468"/>
                    <a:pt x="0" y="1397"/>
                    <a:pt x="0" y="1309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637"/>
                    <a:pt x="71" y="566"/>
                    <a:pt x="158" y="566"/>
                  </a:cubicBezTo>
                  <a:cubicBezTo>
                    <a:pt x="1497" y="566"/>
                    <a:pt x="1497" y="566"/>
                    <a:pt x="1497" y="566"/>
                  </a:cubicBezTo>
                  <a:cubicBezTo>
                    <a:pt x="1500" y="566"/>
                    <a:pt x="1503" y="566"/>
                    <a:pt x="1506" y="566"/>
                  </a:cubicBezTo>
                  <a:cubicBezTo>
                    <a:pt x="1806" y="557"/>
                    <a:pt x="2049" y="312"/>
                    <a:pt x="2067" y="4"/>
                  </a:cubicBezTo>
                  <a:cubicBezTo>
                    <a:pt x="2067" y="3"/>
                    <a:pt x="2067" y="1"/>
                    <a:pt x="2068" y="0"/>
                  </a:cubicBezTo>
                  <a:cubicBezTo>
                    <a:pt x="2068" y="897"/>
                    <a:pt x="2068" y="897"/>
                    <a:pt x="2068" y="897"/>
                  </a:cubicBezTo>
                  <a:cubicBezTo>
                    <a:pt x="2068" y="1212"/>
                    <a:pt x="1811" y="1468"/>
                    <a:pt x="1497" y="14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4622800" y="4665663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78791" y="2772850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在完成硬件方面的设计后，需要根据封装选取合适型号的器件，进行选购。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688747" y="2226436"/>
            <a:ext cx="1231107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器件选型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28057" y="2250533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器件采购完毕后，将各芯片、器件通过热风枪、电烙铁等工具焊接至电路板上。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179289" y="1689831"/>
            <a:ext cx="123110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实物焊接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38868" y="5050913"/>
            <a:ext cx="2895568" cy="13991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完成实物焊接后，将先前编写的程序烧录至</a:t>
            </a:r>
            <a:r>
              <a:rPr lang="en-US" altLang="zh-CN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MCU</a:t>
            </a: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，通过检测各端口输出的波形来进行程序调试。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03328" y="4504499"/>
            <a:ext cx="1231107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程序调试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53161" y="5144576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硬件软件调试完毕后，进行实验，测试传感器特性。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04393" y="4583874"/>
            <a:ext cx="123110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97555" y="5008539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82974" y="2730476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28057" y="2201015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53161" y="5081430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实物调试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CBECA-C987-AC94-E1BB-3FF07C01F63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10D13-539D-ED63-64FD-7828C1F47CE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A3FC49-D038-F4C5-9399-7548EF87266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5C9ABE-1C92-342C-DD95-CF2A753E35E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4698722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关键技术与创新点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984685" y="1380359"/>
            <a:ext cx="4222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TUSS4470</a:t>
            </a:r>
            <a:r>
              <a:rPr lang="zh-CN" altLang="en-US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>
            <a:off x="4223503" y="1965134"/>
            <a:ext cx="3640671" cy="0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0FCF5A-F85C-DB5F-3D9E-505553528A49}"/>
              </a:ext>
            </a:extLst>
          </p:cNvPr>
          <p:cNvGrpSpPr/>
          <p:nvPr/>
        </p:nvGrpSpPr>
        <p:grpSpPr>
          <a:xfrm>
            <a:off x="4716769" y="2278117"/>
            <a:ext cx="2758461" cy="3906257"/>
            <a:chOff x="4278923" y="1815056"/>
            <a:chExt cx="3329354" cy="471469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C5D692-F713-61E6-3D2B-CE3B6FC31725}"/>
                </a:ext>
              </a:extLst>
            </p:cNvPr>
            <p:cNvSpPr/>
            <p:nvPr/>
          </p:nvSpPr>
          <p:spPr>
            <a:xfrm>
              <a:off x="4278923" y="1815056"/>
              <a:ext cx="3329354" cy="4714698"/>
            </a:xfrm>
            <a:prstGeom prst="rect">
              <a:avLst/>
            </a:prstGeom>
            <a:solidFill>
              <a:srgbClr val="F6F4F7"/>
            </a:solidFill>
            <a:ln>
              <a:noFill/>
            </a:ln>
            <a:effectLst>
              <a:outerShdw blurRad="63500" sx="102000" sy="102000" algn="ctr" rotWithShape="0">
                <a:schemeClr val="tx1">
                  <a:lumMod val="75000"/>
                  <a:lumOff val="25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BBC36C-C2A0-EE4D-788E-E52E3BF2D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032"/>
            <a:stretch/>
          </p:blipFill>
          <p:spPr>
            <a:xfrm>
              <a:off x="4485520" y="1871087"/>
              <a:ext cx="2914815" cy="2230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7FDF54-3F36-17D7-181B-C273A09D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3" r="1072" b="1354"/>
            <a:stretch/>
          </p:blipFill>
          <p:spPr>
            <a:xfrm>
              <a:off x="4485520" y="4144861"/>
              <a:ext cx="2914815" cy="230442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8F88FA-A6B2-FB19-12E3-425D94DE2261}"/>
              </a:ext>
            </a:extLst>
          </p:cNvPr>
          <p:cNvGrpSpPr/>
          <p:nvPr/>
        </p:nvGrpSpPr>
        <p:grpSpPr>
          <a:xfrm>
            <a:off x="1004282" y="2048964"/>
            <a:ext cx="2958117" cy="4135410"/>
            <a:chOff x="1373559" y="1982296"/>
            <a:chExt cx="2958117" cy="413541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FA30BE6-47D7-3B48-980B-BB95083866E1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EB9917D-AA4F-810E-D4D5-0C14C824C3B7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656533" y="3758817"/>
                <a:ext cx="2656352" cy="112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 通过查阅芯片手册，确定每一个引脚的配置方式，以及所连接电阻、电容的参数，例如为保证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VPWR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VDRV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引脚的电压差大于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0.3V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，需在引脚间添加二极管防止电流回流。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C34540-B568-0E31-9CD9-2EAA750A01C1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原理图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54A2BC1-8436-7657-FF54-CD2139B1C394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9E7B7E-9B74-E6A9-6317-FCF20285CE73}"/>
              </a:ext>
            </a:extLst>
          </p:cNvPr>
          <p:cNvGrpSpPr/>
          <p:nvPr/>
        </p:nvGrpSpPr>
        <p:grpSpPr>
          <a:xfrm>
            <a:off x="8303788" y="2048964"/>
            <a:ext cx="2958117" cy="4135410"/>
            <a:chOff x="1373559" y="1982296"/>
            <a:chExt cx="2958117" cy="413541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A8CF4A-5E65-8535-9062-601C861A4E0B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3DC895-4EF9-47BF-34FC-790D6400D9F4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1AAE86F-D277-C677-C9B1-A085960B072F}"/>
                  </a:ext>
                </a:extLst>
              </p:cNvPr>
              <p:cNvSpPr txBox="1"/>
              <p:nvPr/>
            </p:nvSpPr>
            <p:spPr>
              <a:xfrm>
                <a:off x="3656533" y="3758817"/>
                <a:ext cx="2656352" cy="946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芯片手册给出了每个引脚器件在布局布线过程中需要注意的事项，例如电阻与芯片间的距离、布线角度等等，需根据优先级来完成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PCB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设计。同时，还需考虑在后续的实物焊接中是否会造成影响。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3DD53E-81D5-1DBD-5F76-56B68418E0CD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PCB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643882E-D1EE-5EF2-7017-1302381CB539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39C030-8A2C-AB24-C5F6-818B60F4FCE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3CA3EA-CEF9-250F-7F05-0CA07DCEC1B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475E3-868D-F87D-A6C7-1727F728B54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A31A31-229F-8DB6-8822-1BBD5F29D443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6787061" y="1245306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787061" y="3031177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87061" y="4817048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1462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04" y="4817048"/>
            <a:ext cx="3333080" cy="16714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4"/>
          <a:stretch>
            <a:fillRect/>
          </a:stretch>
        </p:blipFill>
        <p:spPr>
          <a:xfrm>
            <a:off x="3299360" y="3031177"/>
            <a:ext cx="3356369" cy="1671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6"/>
          <a:stretch>
            <a:fillRect/>
          </a:stretch>
        </p:blipFill>
        <p:spPr>
          <a:xfrm>
            <a:off x="3299938" y="1245882"/>
            <a:ext cx="3355213" cy="1670913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829549" y="1420595"/>
            <a:ext cx="4999740" cy="1251284"/>
            <a:chOff x="6829549" y="1390115"/>
            <a:chExt cx="4999740" cy="1251284"/>
          </a:xfrm>
        </p:grpSpPr>
        <p:sp>
          <p:nvSpPr>
            <p:cNvPr id="36" name="文本框 35"/>
            <p:cNvSpPr txBox="1"/>
            <p:nvPr/>
          </p:nvSpPr>
          <p:spPr>
            <a:xfrm>
              <a:off x="6829549" y="1390115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SPI</a:t>
              </a:r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配置数据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956871" y="1779598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64761" y="1901068"/>
              <a:ext cx="4964528" cy="74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SPI</a:t>
              </a: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实现原理</a:t>
              </a:r>
              <a:endPara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确定配置数据的结构、具体值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9549" y="3249832"/>
            <a:ext cx="4999740" cy="1156788"/>
            <a:chOff x="6829549" y="3219352"/>
            <a:chExt cx="4999740" cy="1156788"/>
          </a:xfrm>
        </p:grpSpPr>
        <p:sp>
          <p:nvSpPr>
            <p:cNvPr id="38" name="文本框 37"/>
            <p:cNvSpPr txBox="1"/>
            <p:nvPr/>
          </p:nvSpPr>
          <p:spPr>
            <a:xfrm>
              <a:off x="6829549" y="3219352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脉冲信号产生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56871" y="3591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6864761" y="3712753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需根据配置的脉冲数、发射脉冲次数来产生脉冲控制信号。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29549" y="5086231"/>
            <a:ext cx="4999740" cy="1090807"/>
            <a:chOff x="6829549" y="5040511"/>
            <a:chExt cx="4999740" cy="1090807"/>
          </a:xfrm>
        </p:grpSpPr>
        <p:sp>
          <p:nvSpPr>
            <p:cNvPr id="40" name="文本框 39"/>
            <p:cNvSpPr txBox="1"/>
            <p:nvPr/>
          </p:nvSpPr>
          <p:spPr>
            <a:xfrm>
              <a:off x="6829549" y="5040511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物体检测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56871" y="5409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864761" y="5467931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根据回波特性，为简化程序，通过设定检测窗口的形式来完成检测。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1A824C-A526-719D-3232-FBBD5D7F38C9}"/>
              </a:ext>
            </a:extLst>
          </p:cNvPr>
          <p:cNvGrpSpPr/>
          <p:nvPr/>
        </p:nvGrpSpPr>
        <p:grpSpPr>
          <a:xfrm>
            <a:off x="652681" y="3249832"/>
            <a:ext cx="2581013" cy="659155"/>
            <a:chOff x="629897" y="1347970"/>
            <a:chExt cx="2581013" cy="659155"/>
          </a:xfrm>
        </p:grpSpPr>
        <p:sp>
          <p:nvSpPr>
            <p:cNvPr id="32" name="文本框 31"/>
            <p:cNvSpPr txBox="1"/>
            <p:nvPr/>
          </p:nvSpPr>
          <p:spPr>
            <a:xfrm>
              <a:off x="640057" y="1347970"/>
              <a:ext cx="2570853" cy="65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程序设计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9897" y="154217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C10803-EA9D-95CE-C179-8D2E6238D63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60A920-5975-18E8-41CE-5B3B37D292F6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0DBD5-DF93-45A9-ECC4-BA10A70D794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4BC66E-1E7C-C0D0-A38E-A3BA0361843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8E9529-E9DC-1727-F050-56C932E91A2B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ACBB42-71EB-FF6E-EF9F-E11F0C70B1CB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22F2B-D3A8-E9A2-A07C-C8E6159C162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SPI</a:t>
            </a: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配置数据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A7F2F14-353A-77D2-F2F5-96EE0303E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0" y="2452848"/>
            <a:ext cx="5535430" cy="20465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456852" y="4651496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D884ED-44CA-8760-4367-1F7EBFBDA7A5}"/>
              </a:ext>
            </a:extLst>
          </p:cNvPr>
          <p:cNvSpPr txBox="1"/>
          <p:nvPr/>
        </p:nvSpPr>
        <p:spPr>
          <a:xfrm>
            <a:off x="1263881" y="5069902"/>
            <a:ext cx="3929565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通过一个移位寄存器来实现全双工通信，高位发送数据，移位后低位接收数据。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882EA4-CA18-C6EE-A37F-0D0142AE91AD}"/>
              </a:ext>
            </a:extLst>
          </p:cNvPr>
          <p:cNvGrpSpPr/>
          <p:nvPr/>
        </p:nvGrpSpPr>
        <p:grpSpPr>
          <a:xfrm>
            <a:off x="1565342" y="2452848"/>
            <a:ext cx="3097805" cy="2118796"/>
            <a:chOff x="1384780" y="2444326"/>
            <a:chExt cx="3097805" cy="21187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5B5B03-7F39-27D2-DF2F-A9BCF3B4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780" y="2452848"/>
              <a:ext cx="3097805" cy="204651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D04F4E-952B-F08E-70B2-396BC6BF24EF}"/>
                </a:ext>
              </a:extLst>
            </p:cNvPr>
            <p:cNvSpPr/>
            <p:nvPr/>
          </p:nvSpPr>
          <p:spPr>
            <a:xfrm>
              <a:off x="1384780" y="2444326"/>
              <a:ext cx="3097805" cy="2118796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694805" y="465149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55802" y="5050534"/>
            <a:ext cx="4326302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上升沿发送数据，下降沿接收数据。连续发送数据时，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NCS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引脚需要实现底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底的过程。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85E7A-CFF7-03A9-DC5D-C31FE88D35A5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9C5AE3-466D-07E6-895D-BF9C0FB8B74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04125-5191-07C9-3E15-63130C865A75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75AD7-E197-5BC0-46DA-79AC7C14FD2E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FBA47A-308C-ED5F-5C2B-534D784F7B75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A8FEA-DBDB-C4AF-E5F2-5646164F1CED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2E239E-6E9F-8ECA-E027-C8FD6C314649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SPI</a:t>
            </a: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配置数据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668755" y="46343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944366" y="46343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寄存器配置值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89909" y="5034426"/>
            <a:ext cx="4883624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有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个寄存器的值可供用户配置，以控制脉冲的发射接收，如芯片就绪时的电压值、发射脉冲的脉冲数、脉冲数诊断位等。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513648-5CF9-8756-7B45-C968DEB4B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2" y="2689286"/>
            <a:ext cx="5110380" cy="151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E283B-0628-FEEB-682E-10EC5960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6" y="2308193"/>
            <a:ext cx="5472824" cy="22105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3E3EE3-5DD8-C81F-5499-67E8EA563769}"/>
              </a:ext>
            </a:extLst>
          </p:cNvPr>
          <p:cNvSpPr txBox="1"/>
          <p:nvPr/>
        </p:nvSpPr>
        <p:spPr>
          <a:xfrm>
            <a:off x="900257" y="5034426"/>
            <a:ext cx="4883624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SPI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每发送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16bit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数据都能接收到返回的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16bit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数据，在不同模式下返回数据的结构也存在差异。在写入模式下，后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8bit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返回写入寄存器地址，在读取模式下返回寄存器的值。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110AE-7F45-2EFC-F98C-84315BE2317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620E8D-6E07-5850-C06F-B2D60525DD6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2EA116-3138-6801-09DA-B3DCA78FB4F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C79D7E-1DD4-D98C-CA29-0292E02A10E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579989-E855-08DB-886C-40FB6FA8537A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70C147-E399-0C5B-3312-992960EDD322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125C02-7436-8888-D3EF-FC0930E324D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16729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/>
          <p:nvPr/>
        </p:nvSpPr>
        <p:spPr>
          <a:xfrm rot="16200000">
            <a:off x="-1746250" y="3290502"/>
            <a:ext cx="466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>
                    <a:alpha val="50000"/>
                  </a:schemeClr>
                </a:solidFill>
              </a:rPr>
              <a:t>GUANGDONG UNIVERSITY OF TECHNOLOGY </a:t>
            </a:r>
          </a:p>
        </p:txBody>
      </p:sp>
      <p:sp>
        <p:nvSpPr>
          <p:cNvPr id="5" name="文本框 4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1622826" y="2988814"/>
            <a:ext cx="3421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目录</a:t>
            </a:r>
            <a:endParaRPr lang="en-US" altLang="zh-CN" sz="40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243610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选题背景和研究意义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Research background and significance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75583" y="2436100"/>
            <a:ext cx="3135333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研究过程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sym typeface="+mn-ea"/>
              </a:rPr>
              <a:t> Research process</a:t>
            </a:r>
            <a:endParaRPr lang="zh-CN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3923308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71755" indent="-179705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宋体" panose="02010600030101010101" pitchFamily="2" charset="-122"/>
                <a:cs typeface="+mn-cs"/>
              </a:rPr>
              <a:t>Key technologies and innovation points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63541" y="391659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总结与展望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Summary and outlook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PA-矩形 6"/>
          <p:cNvSpPr/>
          <p:nvPr>
            <p:custDataLst>
              <p:tags r:id="rId1"/>
            </p:custDataLst>
          </p:nvPr>
        </p:nvSpPr>
        <p:spPr>
          <a:xfrm>
            <a:off x="4833604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  <p:sp>
        <p:nvSpPr>
          <p:cNvPr id="26" name="PA-矩形 6"/>
          <p:cNvSpPr/>
          <p:nvPr>
            <p:custDataLst>
              <p:tags r:id="rId2"/>
            </p:custDataLst>
          </p:nvPr>
        </p:nvSpPr>
        <p:spPr>
          <a:xfrm>
            <a:off x="4833604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  <p:sp>
        <p:nvSpPr>
          <p:cNvPr id="27" name="PA-矩形 6"/>
          <p:cNvSpPr/>
          <p:nvPr>
            <p:custDataLst>
              <p:tags r:id="rId3"/>
            </p:custDataLst>
          </p:nvPr>
        </p:nvSpPr>
        <p:spPr>
          <a:xfrm>
            <a:off x="8446053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  <p:sp>
        <p:nvSpPr>
          <p:cNvPr id="28" name="PA-矩形 6"/>
          <p:cNvSpPr/>
          <p:nvPr>
            <p:custDataLst>
              <p:tags r:id="rId4"/>
            </p:custDataLst>
          </p:nvPr>
        </p:nvSpPr>
        <p:spPr>
          <a:xfrm>
            <a:off x="8446053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361259" y="5141482"/>
            <a:ext cx="514367" cy="511200"/>
            <a:chOff x="6928155" y="107338"/>
            <a:chExt cx="514367" cy="511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928155" y="618538"/>
              <a:ext cx="509287" cy="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42521" y="107338"/>
              <a:ext cx="1" cy="51120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BB0679-6DF1-4736-81A4-A14EAAD2709E}"/>
              </a:ext>
            </a:extLst>
          </p:cNvPr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脉冲信号产生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D89C3F-052D-6794-36BA-5CB4D256944E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75142C-F53A-E960-C5EF-6B5688536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5" y="2362375"/>
            <a:ext cx="4415200" cy="15587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CED86B-331C-316F-26DD-0441EE5AF48C}"/>
              </a:ext>
            </a:extLst>
          </p:cNvPr>
          <p:cNvSpPr txBox="1"/>
          <p:nvPr/>
        </p:nvSpPr>
        <p:spPr>
          <a:xfrm>
            <a:off x="2285167" y="399690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IOMODE1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7BDF0A-A4D7-D50C-A9D9-023ADBE35C8C}"/>
              </a:ext>
            </a:extLst>
          </p:cNvPr>
          <p:cNvSpPr txBox="1"/>
          <p:nvPr/>
        </p:nvSpPr>
        <p:spPr>
          <a:xfrm>
            <a:off x="7976121" y="399690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仿真波形图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F54707-B8F9-63C7-46FF-A7F545E73959}"/>
              </a:ext>
            </a:extLst>
          </p:cNvPr>
          <p:cNvSpPr txBox="1"/>
          <p:nvPr/>
        </p:nvSpPr>
        <p:spPr>
          <a:xfrm>
            <a:off x="629897" y="4459161"/>
            <a:ext cx="4883624" cy="133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选取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IOMODE1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作为脉冲发生模式，检测到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引脚的下降沿后脉冲使能，检测到上升沿脉冲失能。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引脚作为脉冲信号的时钟引脚，下降沿开始计数，满足所配置的脉冲数后拉高。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A83762-7C05-9094-9641-53C6A1A76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67" y="2817927"/>
            <a:ext cx="5531179" cy="10261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7BE4E7-246E-DB1F-DB07-D2B2C1141051}"/>
              </a:ext>
            </a:extLst>
          </p:cNvPr>
          <p:cNvSpPr txBox="1"/>
          <p:nvPr/>
        </p:nvSpPr>
        <p:spPr>
          <a:xfrm>
            <a:off x="6039167" y="4459161"/>
            <a:ext cx="544853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根据所采取的检测策略，脉冲产生的逻辑可分为单次脉冲产生和多次脉冲产生，在连续产生脉冲信号时，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引脚信号经历低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9A33FA5-EC73-3C95-31C0-D44D24A5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86" y="2340666"/>
            <a:ext cx="5552960" cy="324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77506-D036-8AE4-CC52-11D9A116F829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992AF0-3440-78C0-9BE2-61E4565C0B99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14C58F-82E1-6B16-681C-7E3ED40B85EC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F03B2B-A764-B78C-7410-77F16A2C418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69328-4089-F2F7-E12F-247926D4A57D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06D86-BA18-7DEB-888A-1F21E76A937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3B8BD8-C875-6071-26ED-FCD50F34560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4FFC0F-757E-A5B9-2844-C2523732DED4}"/>
              </a:ext>
            </a:extLst>
          </p:cNvPr>
          <p:cNvGrpSpPr/>
          <p:nvPr/>
        </p:nvGrpSpPr>
        <p:grpSpPr>
          <a:xfrm>
            <a:off x="1936600" y="2201264"/>
            <a:ext cx="3011215" cy="2661194"/>
            <a:chOff x="1153679" y="2212973"/>
            <a:chExt cx="3515975" cy="29534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066D9C-E5D6-5766-D6AB-32DEA0A7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679" y="2212973"/>
              <a:ext cx="3515975" cy="257770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2ECE47-6416-B754-F83F-045D37D47BAE}"/>
                </a:ext>
              </a:extLst>
            </p:cNvPr>
            <p:cNvSpPr txBox="1"/>
            <p:nvPr/>
          </p:nvSpPr>
          <p:spPr>
            <a:xfrm>
              <a:off x="2085119" y="4790682"/>
              <a:ext cx="1653093" cy="37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参考回波波形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69697D-897E-0C19-6EE3-133389285E24}"/>
              </a:ext>
            </a:extLst>
          </p:cNvPr>
          <p:cNvGrpSpPr/>
          <p:nvPr/>
        </p:nvGrpSpPr>
        <p:grpSpPr>
          <a:xfrm>
            <a:off x="4825832" y="2023708"/>
            <a:ext cx="5451344" cy="2809310"/>
            <a:chOff x="4796676" y="1969974"/>
            <a:chExt cx="5451344" cy="28093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F54CB3-34F2-5765-729E-2835D524E273}"/>
                </a:ext>
              </a:extLst>
            </p:cNvPr>
            <p:cNvGrpSpPr/>
            <p:nvPr/>
          </p:nvGrpSpPr>
          <p:grpSpPr>
            <a:xfrm>
              <a:off x="4796676" y="1969974"/>
              <a:ext cx="5451344" cy="2470756"/>
              <a:chOff x="4076556" y="1730365"/>
              <a:chExt cx="6675372" cy="27985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602A8DC-4CC9-E79B-0C88-BB39FD6E5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71" t="-1771" r="46140" b="19943"/>
              <a:stretch/>
            </p:blipFill>
            <p:spPr>
              <a:xfrm>
                <a:off x="4076556" y="2771830"/>
                <a:ext cx="6675372" cy="175708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467312A-E419-73AA-94AE-3B5709431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1" t="20374" r="40128" b="27496"/>
              <a:stretch/>
            </p:blipFill>
            <p:spPr>
              <a:xfrm>
                <a:off x="6263311" y="1730365"/>
                <a:ext cx="4488617" cy="1594595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0ABD94-037A-97B0-2C9A-AE2C6C6D7D60}"/>
                </a:ext>
              </a:extLst>
            </p:cNvPr>
            <p:cNvSpPr txBox="1"/>
            <p:nvPr/>
          </p:nvSpPr>
          <p:spPr>
            <a:xfrm>
              <a:off x="7766963" y="44407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实物测试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FFC47DA-3D6C-2A29-DE13-43725E0BC474}"/>
              </a:ext>
            </a:extLst>
          </p:cNvPr>
          <p:cNvSpPr txBox="1"/>
          <p:nvPr/>
        </p:nvSpPr>
        <p:spPr>
          <a:xfrm>
            <a:off x="1673817" y="4939631"/>
            <a:ext cx="8870432" cy="16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发射的脉冲波遇到物体后进行反射，当回波信号的电压值超过所设定阈值时，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TUSS4470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芯片的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引脚拉高，此时认为接收到了回波信号。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为简化程序，我们可以通过示波器测得，当物体距离为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时，其峰值为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0.68V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0.84V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，距离起点的时间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1.25ms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，我们可以将检测窗口设置为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1.24ms-2.41ms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，只在该窗口内对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引脚的信号进行检测。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7EF54-109D-E1F7-6B09-44EA45F82A2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012EB-3DD6-896E-26A1-6FF3F6CFD7B4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1FB204-1BD3-347E-7535-997EFF6C1B0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6DFE73-AF95-172C-B0DC-8BC8949A60D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328B73B-0BC8-53A2-91FC-1E6633D6C8C2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BEEF-A004-8D0A-D714-6D9EA2485C95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BA1E6C-2403-62D0-9B33-9EB93884573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5AB992-F368-698E-4EF1-791A9EDB0261}"/>
              </a:ext>
            </a:extLst>
          </p:cNvPr>
          <p:cNvSpPr txBox="1"/>
          <p:nvPr/>
        </p:nvSpPr>
        <p:spPr>
          <a:xfrm>
            <a:off x="1673817" y="4474681"/>
            <a:ext cx="8870432" cy="170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传感器是否检测到物体根据检测状态来判断：在发射完一次脉冲后，会延时一段时间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（该参数由检测范围决定）等待回波，如在这段时间中检测到物体，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DETECTED_NUM+1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，在完成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次脉冲的发射与检测后，进行状态转移判断，随后进入下一个检测周期。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可根据应用场景来调节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的值，极大的提高了传感器的灵活性。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40E2A6-3F73-D156-3D8B-82BA32C09B20}"/>
              </a:ext>
            </a:extLst>
          </p:cNvPr>
          <p:cNvGrpSpPr/>
          <p:nvPr/>
        </p:nvGrpSpPr>
        <p:grpSpPr>
          <a:xfrm>
            <a:off x="3043202" y="2411195"/>
            <a:ext cx="5642119" cy="1692826"/>
            <a:chOff x="2996306" y="2411195"/>
            <a:chExt cx="5642119" cy="16928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F269271-6609-AD95-B209-22F9669A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06" y="2411195"/>
              <a:ext cx="5642119" cy="1322167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BE3499-6F65-B7EC-4F62-26480E24D50E}"/>
                </a:ext>
              </a:extLst>
            </p:cNvPr>
            <p:cNvSpPr txBox="1"/>
            <p:nvPr/>
          </p:nvSpPr>
          <p:spPr>
            <a:xfrm>
              <a:off x="4914738" y="3765467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检测状态转移图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8991837-EC88-E3C2-FAF7-833861A99A0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FE0294-A266-3A29-5246-09C916211058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8BFE31-963E-211C-D066-1E8A74302094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C63689-4C41-3AC2-1722-412B8BD9D3F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BC8B68-FAD0-81F8-EBE3-C335DFC04328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AE20D-B41F-456B-ACDA-8FCFA8BED75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1727F8-F2AE-80DE-16D5-21F9B577CD00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98386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28607E03-F6DE-1F8F-4664-E60D27E42F98}"/>
              </a:ext>
            </a:extLst>
          </p:cNvPr>
          <p:cNvGrpSpPr/>
          <p:nvPr/>
        </p:nvGrpSpPr>
        <p:grpSpPr>
          <a:xfrm>
            <a:off x="3396428" y="2175446"/>
            <a:ext cx="4044363" cy="3255240"/>
            <a:chOff x="3396428" y="2068910"/>
            <a:chExt cx="4044363" cy="3255240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96592F7-EF80-3281-8382-143DD591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938" y="3704150"/>
              <a:ext cx="2116993" cy="16200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4A00C3F-599F-33CF-12E6-1B80516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98" y="2068910"/>
              <a:ext cx="2116993" cy="16200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EE855FAD-417C-382B-88CB-FACC8461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428" y="2077183"/>
              <a:ext cx="2116993" cy="16200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23</a:t>
            </a:fld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3461136" y="1962567"/>
            <a:ext cx="0" cy="4023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7500728" y="2281561"/>
            <a:ext cx="0" cy="3663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49379" y="423231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虚拟示波器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1477" y="4745362"/>
            <a:ext cx="224276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可存储通电后的波形数据，便于程序调试。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0B961-6656-506D-8D20-5258616BFD1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4FE8A-950B-5826-EEA0-75B060C9FEDA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3AAF4-2CC8-24E6-68A2-0E0CF1A91FB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B43D4-CFC6-12D5-5900-EF379D052C2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E14A58E-70DD-821D-DE2B-BBB325D913D1}"/>
              </a:ext>
            </a:extLst>
          </p:cNvPr>
          <p:cNvGrpSpPr/>
          <p:nvPr/>
        </p:nvGrpSpPr>
        <p:grpSpPr>
          <a:xfrm>
            <a:off x="771503" y="2336912"/>
            <a:ext cx="2399558" cy="1720907"/>
            <a:chOff x="869865" y="2844314"/>
            <a:chExt cx="2399564" cy="173178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7F47880-1804-BA3D-5C16-2951D9BC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6" y="2844314"/>
              <a:ext cx="2330545" cy="173178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869865" y="2844314"/>
              <a:ext cx="2399564" cy="1731788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CD4D2A3-DCDE-CDEC-6056-96DF4579EB06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4521551-425F-2191-58B5-19603F414E89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6B76EA9A-0B42-DE50-2493-2FE66E82B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566" y="2237171"/>
            <a:ext cx="4355490" cy="235880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219D0C6-6963-9461-1B0C-7C621691D8E2}"/>
              </a:ext>
            </a:extLst>
          </p:cNvPr>
          <p:cNvSpPr txBox="1"/>
          <p:nvPr/>
        </p:nvSpPr>
        <p:spPr>
          <a:xfrm>
            <a:off x="4497758" y="544592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回波特性实验结果图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F663136-392D-5085-8521-C019CDFDA75A}"/>
              </a:ext>
            </a:extLst>
          </p:cNvPr>
          <p:cNvSpPr txBox="1"/>
          <p:nvPr/>
        </p:nvSpPr>
        <p:spPr>
          <a:xfrm>
            <a:off x="8889915" y="478763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检测策略实验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7256C6-913B-3D0A-8C5C-887E3CF43DC5}"/>
              </a:ext>
            </a:extLst>
          </p:cNvPr>
          <p:cNvSpPr txBox="1"/>
          <p:nvPr/>
        </p:nvSpPr>
        <p:spPr>
          <a:xfrm>
            <a:off x="7726096" y="5126191"/>
            <a:ext cx="3894771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在外界干扰的情况下，通过调整检测策略，使得传感器能正常工作，证明了该检测策略的可行性。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85E828-A68E-7D8D-7C6B-858B5C1A661E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BB990CE-CEF6-F3B8-139E-B4FD2DBDC327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88051CE-2400-AB83-3CFF-6320FC3F518E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3005951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总结与展望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39839" y="1331089"/>
            <a:ext cx="7535119" cy="4891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dir="2640000" sx="102000" sy="102000" algn="ctr" rotWithShape="0">
              <a:schemeClr val="bg1">
                <a:lumMod val="75000"/>
                <a:alpha val="84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灯片编号占位符 1"/>
          <p:cNvSpPr txBox="1"/>
          <p:nvPr/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8719"/>
          <a:stretch>
            <a:fillRect/>
          </a:stretch>
        </p:blipFill>
        <p:spPr>
          <a:xfrm>
            <a:off x="8260661" y="1312886"/>
            <a:ext cx="3460955" cy="491462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alpha val="45000"/>
              </a:schemeClr>
            </a:solidFill>
          </a:ln>
          <a:effectLst>
            <a:outerShdw blurRad="152400" sx="102000" sy="102000" algn="ctr" rotWithShape="0">
              <a:schemeClr val="bg1">
                <a:lumMod val="75000"/>
                <a:alpha val="66000"/>
              </a:scheme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689274" y="2609879"/>
            <a:ext cx="2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器件选型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6931" y="2609879"/>
            <a:ext cx="206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</a:t>
            </a:r>
            <a:r>
              <a:rPr lang="zh-CN" altLang="en-US" dirty="0"/>
              <a:t>设计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780185" y="301331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923640" y="301331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89274" y="4214439"/>
            <a:ext cx="177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测试材料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80185" y="461787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816931" y="4214439"/>
            <a:ext cx="27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回波特性影响因素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4907842" y="461787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86652" y="6200681"/>
            <a:ext cx="3409200" cy="0"/>
          </a:xfrm>
          <a:prstGeom prst="line">
            <a:avLst/>
          </a:prstGeom>
          <a:ln w="50800" cap="sq">
            <a:solidFill>
              <a:srgbClr val="275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0071" y="1740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980239" y="1817469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0A957A-36C0-F225-14CD-61BE96FF6EB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83839-CA71-8A9E-7B38-C7F7A5D6D23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271ADD-D620-95AA-AA28-326C4BD048D2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79129-0FC5-F675-0D24-6539EA71DF9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03215A-2244-B24F-81C0-B06002034352}"/>
              </a:ext>
            </a:extLst>
          </p:cNvPr>
          <p:cNvSpPr txBox="1"/>
          <p:nvPr/>
        </p:nvSpPr>
        <p:spPr>
          <a:xfrm>
            <a:off x="1455810" y="3027780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降压芯片功率选取有误，时钟频率选取不合适。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90B9EB-3FF2-E5E4-1CEB-8C509086982D}"/>
              </a:ext>
            </a:extLst>
          </p:cNvPr>
          <p:cNvSpPr/>
          <p:nvPr/>
        </p:nvSpPr>
        <p:spPr>
          <a:xfrm flipH="1">
            <a:off x="1577376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027EA98-90A5-2566-9F31-D01524E5D856}"/>
              </a:ext>
            </a:extLst>
          </p:cNvPr>
          <p:cNvSpPr/>
          <p:nvPr/>
        </p:nvSpPr>
        <p:spPr>
          <a:xfrm flipH="1">
            <a:off x="4731667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7E70C2-44A0-6C97-2595-C9212EB09451}"/>
              </a:ext>
            </a:extLst>
          </p:cNvPr>
          <p:cNvSpPr/>
          <p:nvPr/>
        </p:nvSpPr>
        <p:spPr>
          <a:xfrm flipH="1">
            <a:off x="4731667" y="434918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F0BE5F-A273-7C5A-4B51-FB6EB38ACA60}"/>
              </a:ext>
            </a:extLst>
          </p:cNvPr>
          <p:cNvSpPr/>
          <p:nvPr/>
        </p:nvSpPr>
        <p:spPr>
          <a:xfrm flipH="1">
            <a:off x="1604010" y="435647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102939-7148-B754-D279-522F330285A0}"/>
              </a:ext>
            </a:extLst>
          </p:cNvPr>
          <p:cNvSpPr txBox="1"/>
          <p:nvPr/>
        </p:nvSpPr>
        <p:spPr>
          <a:xfrm>
            <a:off x="4583468" y="3035647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许多器件的布局不当，例如电源的滤波电容，没有起到作用。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19D2C4-907E-C22B-AE58-B415CE886740}"/>
              </a:ext>
            </a:extLst>
          </p:cNvPr>
          <p:cNvSpPr txBox="1"/>
          <p:nvPr/>
        </p:nvSpPr>
        <p:spPr>
          <a:xfrm>
            <a:off x="1455810" y="4583771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只对几种材料的板材以及距离进行了测试，不能更深入的研究回波与材料间的关系。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07D8FA-434F-FCCD-4C28-EAA3632C2548}"/>
              </a:ext>
            </a:extLst>
          </p:cNvPr>
          <p:cNvSpPr txBox="1"/>
          <p:nvPr/>
        </p:nvSpPr>
        <p:spPr>
          <a:xfrm>
            <a:off x="4583468" y="4602568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只测试了不同距离、不同材料、不同脉冲数的回波特性，未考虑发射角度所带来的影响。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4842" y="15351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2980" r="2513"/>
          <a:stretch>
            <a:fillRect/>
          </a:stretch>
        </p:blipFill>
        <p:spPr>
          <a:xfrm>
            <a:off x="4515529" y="2259435"/>
            <a:ext cx="3336035" cy="18610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503971" y="2259436"/>
            <a:ext cx="3347895" cy="1861027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8"/>
          <a:stretch>
            <a:fillRect/>
          </a:stretch>
        </p:blipFill>
        <p:spPr>
          <a:xfrm>
            <a:off x="8148019" y="4335378"/>
            <a:ext cx="3251502" cy="1901518"/>
          </a:xfrm>
          <a:custGeom>
            <a:avLst/>
            <a:gdLst>
              <a:gd name="connsiteX0" fmla="*/ 0 w 3251502"/>
              <a:gd name="connsiteY0" fmla="*/ 0 h 1901518"/>
              <a:gd name="connsiteX1" fmla="*/ 3251502 w 3251502"/>
              <a:gd name="connsiteY1" fmla="*/ 0 h 1901518"/>
              <a:gd name="connsiteX2" fmla="*/ 3251502 w 3251502"/>
              <a:gd name="connsiteY2" fmla="*/ 1901518 h 1901518"/>
              <a:gd name="connsiteX3" fmla="*/ 0 w 3251502"/>
              <a:gd name="connsiteY3" fmla="*/ 1901518 h 19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502" h="1901518">
                <a:moveTo>
                  <a:pt x="0" y="0"/>
                </a:moveTo>
                <a:lnTo>
                  <a:pt x="3251502" y="0"/>
                </a:lnTo>
                <a:lnTo>
                  <a:pt x="3251502" y="1901518"/>
                </a:lnTo>
                <a:lnTo>
                  <a:pt x="0" y="1901518"/>
                </a:ln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8136508" y="4335378"/>
            <a:ext cx="3262332" cy="1901518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725010" y="1612517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3726013-AE04-775D-46A0-0B2C07067F1C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BD27D6-68A6-543C-7A0F-963E817F6BA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872B3B-9D39-FDEC-15FE-FF996E44BCC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1055B9-C18A-63BC-4516-196AE5C4DB9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7FAB97-8385-E5BE-F297-39EC3CAF671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1D1CE2-ACEA-8D0C-5ED7-8E2AC70F7572}"/>
              </a:ext>
            </a:extLst>
          </p:cNvPr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5F7AC9-4292-0D22-F229-276C9831ED6E}"/>
              </a:ext>
            </a:extLst>
          </p:cNvPr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FC926E-1D0C-3DAD-C250-FE3045A68AD1}"/>
              </a:ext>
            </a:extLst>
          </p:cNvPr>
          <p:cNvGrpSpPr/>
          <p:nvPr/>
        </p:nvGrpSpPr>
        <p:grpSpPr>
          <a:xfrm>
            <a:off x="871242" y="2171362"/>
            <a:ext cx="3422629" cy="2478548"/>
            <a:chOff x="792479" y="2393759"/>
            <a:chExt cx="3422629" cy="2478548"/>
          </a:xfrm>
        </p:grpSpPr>
        <p:sp>
          <p:nvSpPr>
            <p:cNvPr id="12" name="文本框 11"/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纠正器件选型所犯错误。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将二层板改为四层板，减小传感器的大小。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用封装更小的国产</a:t>
              </a:r>
              <a:r>
                <a:rPr lang="en-US" altLang="zh-CN" dirty="0"/>
                <a:t>FPGA</a:t>
              </a:r>
              <a:r>
                <a:rPr lang="zh-CN" altLang="en-US" dirty="0"/>
                <a:t>芯片替代</a:t>
              </a:r>
              <a:r>
                <a:rPr lang="en-US" altLang="zh-CN" dirty="0"/>
                <a:t>MAX II</a:t>
              </a:r>
              <a:r>
                <a:rPr lang="zh-CN" altLang="en-US" dirty="0"/>
                <a:t>芯片，在降低成本的同时进一步减小传感器大小。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02780F9-6C56-F142-97C5-103E61347164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硬件方面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4292B8D-87D2-150F-42CD-FD76DE00222E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13E2BB-5981-9DDA-D8F7-7AB1F79E445B}"/>
              </a:ext>
            </a:extLst>
          </p:cNvPr>
          <p:cNvGrpSpPr/>
          <p:nvPr/>
        </p:nvGrpSpPr>
        <p:grpSpPr>
          <a:xfrm>
            <a:off x="4464493" y="4445977"/>
            <a:ext cx="3422629" cy="2478548"/>
            <a:chOff x="792479" y="2393759"/>
            <a:chExt cx="3422629" cy="247854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E767B6-CA66-A126-D5E7-EF71F567C19B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根据不同应用场景，测试总结最好的检测策略，使其达到更好的检测效果。</a:t>
              </a:r>
              <a:endParaRPr lang="en-US" altLang="zh-CN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8286E89-41BC-BFBB-D6D0-367CE385285E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软件方面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3C0E814-D22B-110D-0774-5DD232DBE7A1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67BF7B-CAB2-8DD6-F47E-E00C39193FDC}"/>
              </a:ext>
            </a:extLst>
          </p:cNvPr>
          <p:cNvGrpSpPr/>
          <p:nvPr/>
        </p:nvGrpSpPr>
        <p:grpSpPr>
          <a:xfrm>
            <a:off x="8157272" y="2170126"/>
            <a:ext cx="3422629" cy="2478548"/>
            <a:chOff x="792479" y="2393759"/>
            <a:chExt cx="3422629" cy="24785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0B17EA-EF00-6D01-E2E7-47A1115745ED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对更多类型的材料进行测试，总结回波特性与材料的关系。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对不同角度的回波进行测试，总结回波特性规律。</a:t>
              </a:r>
              <a:endParaRPr lang="en-US" altLang="zh-CN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58928EA-98AD-5320-6B2E-060F33BA84C8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实验方面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3719006-ADC5-B84E-0BC4-9C805984A92D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86EE0230-4400-5BBE-04E6-87BB756A2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3812" y="3815188"/>
            <a:ext cx="1686587" cy="31568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1070" y="4225153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答辩日期：</a:t>
            </a:r>
            <a:fld id="{A3D98E48-0BB4-46BB-993C-047436DA17AA}" type="datetime2">
              <a:rPr lang="zh-CN" altLang="en-US" sz="2000" smtClean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2023年5月19日</a:t>
            </a:fld>
            <a:endParaRPr lang="zh-CN" altLang="en-US" sz="2000" dirty="0">
              <a:solidFill>
                <a:srgbClr val="03518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1070" y="3367427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答辩人：周浩能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41070" y="379629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指导老师：刘桂贤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6640"/>
            <a:ext cx="4071240" cy="480568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19"/>
          <p:cNvSpPr/>
          <p:nvPr>
            <p:custDataLst>
              <p:tags r:id="rId1"/>
            </p:custDataLst>
          </p:nvPr>
        </p:nvSpPr>
        <p:spPr>
          <a:xfrm>
            <a:off x="4347905" y="1292601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5262979" cy="1002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选题背景和研究意义</a:t>
            </a:r>
            <a:endParaRPr lang="en-US" altLang="zh-CN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2884996 0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6" grpId="0"/>
      <p:bldP spid="16" grpId="1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62315" y="1126767"/>
            <a:ext cx="6171614" cy="5460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2315" y="1640938"/>
            <a:ext cx="6146805" cy="4497257"/>
          </a:xfrm>
          <a:prstGeom prst="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1" y="2312168"/>
            <a:ext cx="5300065" cy="2975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8561" y="2225163"/>
            <a:ext cx="5300065" cy="282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声波接近传感器用于检测不同材料、外形、颜色或浓度的物体，具有极佳的精确性、灵活性和可靠性，被广泛应用于无人机、自动化生产线等领域。相比其他检测方法，超声波检测可以对各种不同特性的物体进行检测，比如固体、液体、粉末，甚至是透明物体。检测与表面的性质无关，表面可以粗糙或平滑、清洁或脏污、潮湿或干燥。而且其结构非常坚固，对脏物、环境光线或噪声不敏感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3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24840" y="15288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9897" y="1612517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12921" y="5537033"/>
            <a:ext cx="4108989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2"/>
          <p:cNvGrpSpPr/>
          <p:nvPr/>
        </p:nvGrpSpPr>
        <p:grpSpPr>
          <a:xfrm>
            <a:off x="1083588" y="1596935"/>
            <a:ext cx="8777480" cy="47816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52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3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5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6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9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1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3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4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5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6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7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8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9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0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1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2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3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4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5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6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7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8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9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0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1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2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3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4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6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7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8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9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0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1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2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3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4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5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6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7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8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9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0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1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2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3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4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5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6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7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8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9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0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1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2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3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4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5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6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7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8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9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0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1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2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3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4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5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6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7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9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0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6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7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4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5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7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8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1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2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3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4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6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7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0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1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4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5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8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9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2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6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7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3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4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9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0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5756" y="2277172"/>
            <a:ext cx="3142189" cy="2158374"/>
            <a:chOff x="205756" y="2277172"/>
            <a:chExt cx="3142189" cy="2158374"/>
          </a:xfrm>
        </p:grpSpPr>
        <p:sp>
          <p:nvSpPr>
            <p:cNvPr id="54" name="ï$1íde"/>
            <p:cNvSpPr/>
            <p:nvPr/>
          </p:nvSpPr>
          <p:spPr>
            <a:xfrm>
              <a:off x="2789059" y="3065038"/>
              <a:ext cx="558886" cy="490815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ḻîḓe"/>
            <p:cNvSpPr/>
            <p:nvPr/>
          </p:nvSpPr>
          <p:spPr>
            <a:xfrm>
              <a:off x="2945870" y="3206816"/>
              <a:ext cx="250430" cy="219929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2498439" y="2688631"/>
              <a:ext cx="595583" cy="4187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083784" y="2679353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šlíḑè"/>
            <p:cNvSpPr/>
            <p:nvPr/>
          </p:nvSpPr>
          <p:spPr bwMode="auto">
            <a:xfrm>
              <a:off x="296745" y="2687660"/>
              <a:ext cx="2232560" cy="174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在基于峰值检测和干涉技术的高精度超声测距系统的设计中，没有利用复杂算法，只是依靠 硬件就提高了测距系统的精度</a:t>
              </a:r>
            </a:p>
          </p:txBody>
        </p:sp>
        <p:sp>
          <p:nvSpPr>
            <p:cNvPr id="72" name="ïSliḋè"/>
            <p:cNvSpPr txBox="1"/>
            <p:nvPr/>
          </p:nvSpPr>
          <p:spPr bwMode="auto">
            <a:xfrm>
              <a:off x="205756" y="227717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美国 </a:t>
              </a:r>
              <a:r>
                <a:rPr lang="en-US" altLang="zh-CN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Ji-De Huang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5546141" y="2088481"/>
            <a:ext cx="3837683" cy="2316210"/>
            <a:chOff x="8428557" y="1433244"/>
            <a:chExt cx="3837683" cy="231621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428557" y="1851642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434281" y="1842365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ï$ľíḍé"/>
            <p:cNvSpPr txBox="1"/>
            <p:nvPr/>
          </p:nvSpPr>
          <p:spPr bwMode="auto">
            <a:xfrm>
              <a:off x="10033680" y="1433244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伦敦 </a:t>
              </a:r>
              <a:r>
                <a:rPr lang="en-US" altLang="zh-CN" b="1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JosephC.Jackson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8" name="išlíḑè"/>
            <p:cNvSpPr/>
            <p:nvPr/>
          </p:nvSpPr>
          <p:spPr bwMode="auto">
            <a:xfrm>
              <a:off x="9607353" y="1822264"/>
              <a:ext cx="2232560" cy="1927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采用渡越时间法来进行超声波测距，在该 文中，作者将超声波测距技术应用与移动机器人、物理内部结构探测和医学成像 方面</a:t>
              </a:r>
            </a:p>
          </p:txBody>
        </p:sp>
      </p:grpSp>
      <p:sp>
        <p:nvSpPr>
          <p:cNvPr id="409" name="išlíḑè"/>
          <p:cNvSpPr/>
          <p:nvPr/>
        </p:nvSpPr>
        <p:spPr bwMode="auto">
          <a:xfrm>
            <a:off x="7052207" y="4850830"/>
            <a:ext cx="3074350" cy="104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将交叉相关联和正弦发生器技术应用在超声波测距系统中，将超声测距系统的分 辨率进一步的提高</a:t>
            </a:r>
          </a:p>
        </p:txBody>
      </p:sp>
      <p:sp>
        <p:nvSpPr>
          <p:cNvPr id="4" name="ï$1íde"/>
          <p:cNvSpPr/>
          <p:nvPr/>
        </p:nvSpPr>
        <p:spPr>
          <a:xfrm>
            <a:off x="5250829" y="2950452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ṡḻîḓe"/>
          <p:cNvSpPr/>
          <p:nvPr/>
        </p:nvSpPr>
        <p:spPr>
          <a:xfrm>
            <a:off x="5407640" y="3092230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1" name="ï$1íde"/>
          <p:cNvSpPr/>
          <p:nvPr/>
        </p:nvSpPr>
        <p:spPr>
          <a:xfrm>
            <a:off x="5944728" y="3079475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ḻîḓe"/>
          <p:cNvSpPr/>
          <p:nvPr/>
        </p:nvSpPr>
        <p:spPr>
          <a:xfrm>
            <a:off x="6101539" y="3221253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6231621" y="3718387"/>
            <a:ext cx="15677" cy="1082409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240540" y="4801272"/>
            <a:ext cx="804952" cy="3337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$ľíḍé"/>
          <p:cNvSpPr txBox="1"/>
          <p:nvPr/>
        </p:nvSpPr>
        <p:spPr bwMode="auto">
          <a:xfrm>
            <a:off x="7608635" y="4533738"/>
            <a:ext cx="2232560" cy="4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葡萄牙 </a:t>
            </a:r>
            <a:r>
              <a:rPr lang="en-US" altLang="zh-CN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Ricardo </a:t>
            </a:r>
            <a:r>
              <a:rPr lang="en-US" altLang="zh-CN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Queiros</a:t>
            </a:r>
            <a:endParaRPr lang="zh-CN" altLang="en-US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96A07-3D21-AC90-A9F0-97D602E98B7D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EB1E78-588C-5F95-988E-3DA0DD19C2F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866C79-6826-C5C0-66F3-396892500F9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A13DD-01D4-52D3-EDE6-0A01EA9CC4A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20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36" name="中国地图"/>
          <p:cNvGrpSpPr/>
          <p:nvPr>
            <p:custDataLst>
              <p:tags r:id="rId1"/>
            </p:custDataLst>
          </p:nvPr>
        </p:nvGrpSpPr>
        <p:grpSpPr>
          <a:xfrm>
            <a:off x="565403" y="1621404"/>
            <a:ext cx="5303139" cy="4382454"/>
            <a:chOff x="2960845" y="1794933"/>
            <a:chExt cx="5353422" cy="4424017"/>
          </a:xfrm>
          <a:solidFill>
            <a:srgbClr val="BFBFBF"/>
          </a:solidFill>
        </p:grpSpPr>
        <p:sp>
          <p:nvSpPr>
            <p:cNvPr id="37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5207014" y="1847139"/>
              <a:ext cx="2345426" cy="200060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8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757135" y="3200641"/>
              <a:ext cx="1497876" cy="12677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9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5821246" y="3640852"/>
              <a:ext cx="299060" cy="502085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0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960845" y="2326667"/>
              <a:ext cx="2141111" cy="1622913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1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4346573" y="3597668"/>
              <a:ext cx="1333522" cy="959053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2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5115492" y="4267974"/>
              <a:ext cx="1152410" cy="1015126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3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3197386" y="3860636"/>
              <a:ext cx="2065702" cy="1254890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4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5079399" y="4902186"/>
              <a:ext cx="932627" cy="975166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5" name="Freeform 14"/>
            <p:cNvSpPr/>
            <p:nvPr>
              <p:custDataLst>
                <p:tags r:id="rId10"/>
              </p:custDataLst>
            </p:nvPr>
          </p:nvSpPr>
          <p:spPr bwMode="auto">
            <a:xfrm>
              <a:off x="5745836" y="4888651"/>
              <a:ext cx="630990" cy="545268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6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5850893" y="5223804"/>
              <a:ext cx="821125" cy="630345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7" name="Freeform 16"/>
            <p:cNvSpPr/>
            <p:nvPr>
              <p:custDataLst>
                <p:tags r:id="rId12"/>
              </p:custDataLst>
            </p:nvPr>
          </p:nvSpPr>
          <p:spPr bwMode="auto">
            <a:xfrm>
              <a:off x="5966263" y="4534162"/>
              <a:ext cx="462769" cy="473081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8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5966263" y="3614426"/>
              <a:ext cx="528510" cy="949385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9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6425810" y="3440405"/>
              <a:ext cx="354489" cy="778585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0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6333643" y="4763613"/>
              <a:ext cx="568471" cy="660637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1" name="Freeform 20"/>
            <p:cNvSpPr/>
            <p:nvPr>
              <p:custDataLst>
                <p:tags r:id="rId16"/>
              </p:custDataLst>
            </p:nvPr>
          </p:nvSpPr>
          <p:spPr bwMode="auto">
            <a:xfrm>
              <a:off x="6267902" y="4389789"/>
              <a:ext cx="801789" cy="498862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2" name="Freeform 21"/>
            <p:cNvSpPr/>
            <p:nvPr>
              <p:custDataLst>
                <p:tags r:id="rId17"/>
              </p:custDataLst>
            </p:nvPr>
          </p:nvSpPr>
          <p:spPr bwMode="auto">
            <a:xfrm>
              <a:off x="6445789" y="5308882"/>
              <a:ext cx="830792" cy="66385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3" name="Freeform 22"/>
            <p:cNvSpPr/>
            <p:nvPr>
              <p:custDataLst>
                <p:tags r:id="rId18"/>
              </p:custDataLst>
            </p:nvPr>
          </p:nvSpPr>
          <p:spPr bwMode="auto">
            <a:xfrm>
              <a:off x="6836372" y="4741056"/>
              <a:ext cx="502730" cy="679975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4" name="Freeform 23"/>
            <p:cNvSpPr/>
            <p:nvPr>
              <p:custDataLst>
                <p:tags r:id="rId19"/>
              </p:custDataLst>
            </p:nvPr>
          </p:nvSpPr>
          <p:spPr bwMode="auto">
            <a:xfrm>
              <a:off x="7099338" y="4918300"/>
              <a:ext cx="459546" cy="568471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5" name="Freeform 24"/>
            <p:cNvSpPr/>
            <p:nvPr>
              <p:custDataLst>
                <p:tags r:id="rId20"/>
              </p:custDataLst>
            </p:nvPr>
          </p:nvSpPr>
          <p:spPr bwMode="auto">
            <a:xfrm>
              <a:off x="7303007" y="4560588"/>
              <a:ext cx="400251" cy="462769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6" name="Freeform 25"/>
            <p:cNvSpPr/>
            <p:nvPr>
              <p:custDataLst>
                <p:tags r:id="rId21"/>
              </p:custDataLst>
            </p:nvPr>
          </p:nvSpPr>
          <p:spPr bwMode="auto">
            <a:xfrm>
              <a:off x="6918226" y="4166140"/>
              <a:ext cx="502730" cy="614232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7" name="Freeform 26"/>
            <p:cNvSpPr/>
            <p:nvPr>
              <p:custDataLst>
                <p:tags r:id="rId22"/>
              </p:custDataLst>
            </p:nvPr>
          </p:nvSpPr>
          <p:spPr bwMode="auto">
            <a:xfrm>
              <a:off x="7013616" y="3456517"/>
              <a:ext cx="131483" cy="190779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8" name="Freeform 27"/>
            <p:cNvSpPr/>
            <p:nvPr>
              <p:custDataLst>
                <p:tags r:id="rId23"/>
              </p:custDataLst>
            </p:nvPr>
          </p:nvSpPr>
          <p:spPr bwMode="auto">
            <a:xfrm>
              <a:off x="6882133" y="3368217"/>
              <a:ext cx="177245" cy="190135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9" name="Freeform 28"/>
            <p:cNvSpPr/>
            <p:nvPr>
              <p:custDataLst>
                <p:tags r:id="rId24"/>
              </p:custDataLst>
            </p:nvPr>
          </p:nvSpPr>
          <p:spPr bwMode="auto">
            <a:xfrm>
              <a:off x="7177971" y="2996971"/>
              <a:ext cx="617456" cy="58780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0" name="Freeform 29"/>
            <p:cNvSpPr/>
            <p:nvPr>
              <p:custDataLst>
                <p:tags r:id="rId25"/>
              </p:custDataLst>
            </p:nvPr>
          </p:nvSpPr>
          <p:spPr bwMode="auto">
            <a:xfrm>
              <a:off x="7319121" y="2645705"/>
              <a:ext cx="880420" cy="59747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1" name="Freeform 30"/>
            <p:cNvSpPr/>
            <p:nvPr>
              <p:custDataLst>
                <p:tags r:id="rId26"/>
              </p:custDataLst>
            </p:nvPr>
          </p:nvSpPr>
          <p:spPr bwMode="auto">
            <a:xfrm>
              <a:off x="7132209" y="1794933"/>
              <a:ext cx="1182058" cy="1077000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2" name="Freeform 31"/>
            <p:cNvSpPr/>
            <p:nvPr>
              <p:custDataLst>
                <p:tags r:id="rId27"/>
              </p:custDataLst>
            </p:nvPr>
          </p:nvSpPr>
          <p:spPr bwMode="auto">
            <a:xfrm>
              <a:off x="6895669" y="3719484"/>
              <a:ext cx="716068" cy="446656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3" name="Freeform 32"/>
            <p:cNvSpPr/>
            <p:nvPr>
              <p:custDataLst>
                <p:tags r:id="rId28"/>
              </p:custDataLst>
            </p:nvPr>
          </p:nvSpPr>
          <p:spPr bwMode="auto">
            <a:xfrm>
              <a:off x="7565330" y="4461976"/>
              <a:ext cx="111503" cy="98612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4" name="Freeform 33"/>
            <p:cNvSpPr/>
            <p:nvPr>
              <p:custDataLst>
                <p:tags r:id="rId29"/>
              </p:custDataLst>
            </p:nvPr>
          </p:nvSpPr>
          <p:spPr bwMode="auto">
            <a:xfrm>
              <a:off x="7043264" y="4087507"/>
              <a:ext cx="620678" cy="479526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5" name="Freeform 34"/>
            <p:cNvSpPr/>
            <p:nvPr>
              <p:custDataLst>
                <p:tags r:id="rId30"/>
              </p:custDataLst>
            </p:nvPr>
          </p:nvSpPr>
          <p:spPr bwMode="auto">
            <a:xfrm>
              <a:off x="6718424" y="3167770"/>
              <a:ext cx="577494" cy="824347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6" name="Freeform 35"/>
            <p:cNvSpPr/>
            <p:nvPr>
              <p:custDataLst>
                <p:tags r:id="rId31"/>
              </p:custDataLst>
            </p:nvPr>
          </p:nvSpPr>
          <p:spPr bwMode="auto">
            <a:xfrm>
              <a:off x="6452236" y="3959247"/>
              <a:ext cx="611010" cy="601342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7" name="Freeform 36"/>
            <p:cNvSpPr/>
            <p:nvPr>
              <p:custDataLst>
                <p:tags r:id="rId32"/>
              </p:custDataLst>
            </p:nvPr>
          </p:nvSpPr>
          <p:spPr bwMode="auto">
            <a:xfrm>
              <a:off x="7598199" y="5243140"/>
              <a:ext cx="170799" cy="4208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8" name="Freeform 37"/>
            <p:cNvSpPr/>
            <p:nvPr>
              <p:custDataLst>
                <p:tags r:id="rId33"/>
              </p:custDataLst>
            </p:nvPr>
          </p:nvSpPr>
          <p:spPr bwMode="auto">
            <a:xfrm>
              <a:off x="6311085" y="5992077"/>
              <a:ext cx="268767" cy="22687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467888" y="4672786"/>
            <a:ext cx="4259298" cy="1704236"/>
            <a:chOff x="8243272" y="2100493"/>
            <a:chExt cx="4259298" cy="1704236"/>
          </a:xfrm>
        </p:grpSpPr>
        <p:sp>
          <p:nvSpPr>
            <p:cNvPr id="72" name="íşḷïdè"/>
            <p:cNvSpPr/>
            <p:nvPr/>
          </p:nvSpPr>
          <p:spPr>
            <a:xfrm>
              <a:off x="8243272" y="2224628"/>
              <a:ext cx="395490" cy="395490"/>
            </a:xfrm>
            <a:prstGeom prst="ellipse">
              <a:avLst/>
            </a:prstGeom>
            <a:solidFill>
              <a:srgbClr val="1E4D7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ḷîdè"/>
            <p:cNvSpPr/>
            <p:nvPr/>
          </p:nvSpPr>
          <p:spPr>
            <a:xfrm>
              <a:off x="8352408" y="2333764"/>
              <a:ext cx="177216" cy="177216"/>
            </a:xfrm>
            <a:prstGeom prst="ellipse">
              <a:avLst/>
            </a:prstGeom>
            <a:solidFill>
              <a:srgbClr val="1E4D7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8461656" y="2881844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8461656" y="2653909"/>
              <a:ext cx="0" cy="235376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ï$ľíḍé"/>
            <p:cNvSpPr txBox="1"/>
            <p:nvPr/>
          </p:nvSpPr>
          <p:spPr bwMode="auto">
            <a:xfrm>
              <a:off x="9657741" y="2100493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贵州大学 雷建龙</a:t>
              </a:r>
            </a:p>
          </p:txBody>
        </p:sp>
        <p:sp>
          <p:nvSpPr>
            <p:cNvPr id="77" name="išlíḑè"/>
            <p:cNvSpPr/>
            <p:nvPr/>
          </p:nvSpPr>
          <p:spPr bwMode="auto">
            <a:xfrm>
              <a:off x="9665546" y="2377462"/>
              <a:ext cx="2837024" cy="14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研发出一种便携式液位测量仪。该测量仪器能够通过温度传感器对声速进行修正，提高了检测精度。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04524" y="2521394"/>
            <a:ext cx="4610377" cy="1471929"/>
            <a:chOff x="3904357" y="2670370"/>
            <a:chExt cx="4610377" cy="1471929"/>
          </a:xfrm>
        </p:grpSpPr>
        <p:sp>
          <p:nvSpPr>
            <p:cNvPr id="79" name="ï$1íde"/>
            <p:cNvSpPr/>
            <p:nvPr/>
          </p:nvSpPr>
          <p:spPr>
            <a:xfrm>
              <a:off x="4269174" y="3191151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ṡḻîḓe"/>
            <p:cNvSpPr/>
            <p:nvPr/>
          </p:nvSpPr>
          <p:spPr>
            <a:xfrm>
              <a:off x="4342210" y="3264187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4642751" y="3317390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4655952" y="3315299"/>
              <a:ext cx="812981" cy="3010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šlíḑè"/>
            <p:cNvSpPr/>
            <p:nvPr/>
          </p:nvSpPr>
          <p:spPr bwMode="auto">
            <a:xfrm>
              <a:off x="5677709" y="3315300"/>
              <a:ext cx="2837025" cy="82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开展了窄带调频超声波距离检测的研究，利用较低的瞬时超声波功率来获得很高的平均发射功率。</a:t>
              </a:r>
            </a:p>
          </p:txBody>
        </p:sp>
        <p:sp>
          <p:nvSpPr>
            <p:cNvPr id="84" name="ïSliḋè"/>
            <p:cNvSpPr txBox="1"/>
            <p:nvPr/>
          </p:nvSpPr>
          <p:spPr bwMode="auto">
            <a:xfrm>
              <a:off x="5677710" y="290481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北京科技大学 李希胜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 flipH="1">
              <a:off x="3904357" y="2798989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ï$1íde"/>
            <p:cNvSpPr/>
            <p:nvPr/>
          </p:nvSpPr>
          <p:spPr>
            <a:xfrm>
              <a:off x="4945295" y="2670370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ḻîḓe"/>
            <p:cNvSpPr/>
            <p:nvPr/>
          </p:nvSpPr>
          <p:spPr>
            <a:xfrm>
              <a:off x="5018331" y="2743406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62786" y="2033540"/>
            <a:ext cx="2132633" cy="4185883"/>
          </a:xfrm>
          <a:prstGeom prst="rect">
            <a:avLst/>
          </a:prstGeom>
          <a:solidFill>
            <a:srgbClr val="BFBFBF">
              <a:alpha val="31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000" dirty="0"/>
              <a:t>国内研究人员近年来在超声波接近传感器方面进行了大量相关工作，其中在回波信号检测、超声波换能器研发、超声发射脉冲选取等方面取得了突破性进展，为超声波接近传感器的发展提供了有力的支持。</a:t>
            </a:r>
            <a:endParaRPr lang="en-US" altLang="zh-CN" sz="20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127319" y="1536488"/>
            <a:ext cx="246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长春理工大学 田志宏</a:t>
            </a:r>
          </a:p>
        </p:txBody>
      </p:sp>
      <p:sp>
        <p:nvSpPr>
          <p:cNvPr id="107" name="išlíḑè"/>
          <p:cNvSpPr/>
          <p:nvPr/>
        </p:nvSpPr>
        <p:spPr bwMode="auto">
          <a:xfrm>
            <a:off x="1127319" y="1915522"/>
            <a:ext cx="2837025" cy="8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设计了一种能够智能避障的自动轮椅车，在车上各个方向同时安装多组超声波接近传感器传感器，通过融合各传感器数据达到避障的效果。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4034089" y="2650013"/>
            <a:ext cx="772984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399FDC-521C-D171-3AFA-76B1055B59A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C8AFE2-0DEE-9212-9ED0-0F0178B0C01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B97A86-94B6-A78C-6C7B-5835105BADC6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951EB-529F-B028-25AF-861AF3E317E8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149217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4240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083885" y="4170385"/>
            <a:ext cx="0" cy="2034226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87249" y="4287235"/>
            <a:ext cx="10972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精度高</a:t>
            </a:r>
          </a:p>
        </p:txBody>
      </p:sp>
      <p:sp>
        <p:nvSpPr>
          <p:cNvPr id="31" name="矩形 30"/>
          <p:cNvSpPr/>
          <p:nvPr/>
        </p:nvSpPr>
        <p:spPr>
          <a:xfrm>
            <a:off x="624840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CPLD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芯片可产生高精度的脉冲信号，精确匹配超声换能器的固有频率。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38102"/>
          <a:stretch>
            <a:fillRect/>
          </a:stretch>
        </p:blipFill>
        <p:spPr>
          <a:xfrm>
            <a:off x="181791" y="1100363"/>
            <a:ext cx="11828418" cy="253037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807461"/>
            <a:ext cx="11827737" cy="854666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85181" y="2807461"/>
            <a:ext cx="1620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研究意义</a:t>
            </a:r>
          </a:p>
        </p:txBody>
      </p:sp>
      <p:sp>
        <p:nvSpPr>
          <p:cNvPr id="44" name="椭圆 43"/>
          <p:cNvSpPr/>
          <p:nvPr/>
        </p:nvSpPr>
        <p:spPr>
          <a:xfrm>
            <a:off x="1225157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trophy-silhouette_53449"/>
          <p:cNvSpPr>
            <a:spLocks noChangeAspect="1"/>
          </p:cNvSpPr>
          <p:nvPr/>
        </p:nvSpPr>
        <p:spPr bwMode="auto">
          <a:xfrm>
            <a:off x="1399653" y="3420785"/>
            <a:ext cx="535313" cy="452479"/>
          </a:xfrm>
          <a:custGeom>
            <a:avLst/>
            <a:gdLst>
              <a:gd name="connsiteX0" fmla="*/ 217420 w 608094"/>
              <a:gd name="connsiteY0" fmla="*/ 438401 h 513999"/>
              <a:gd name="connsiteX1" fmla="*/ 205206 w 608094"/>
              <a:gd name="connsiteY1" fmla="*/ 450598 h 513999"/>
              <a:gd name="connsiteX2" fmla="*/ 217420 w 608094"/>
              <a:gd name="connsiteY2" fmla="*/ 462795 h 513999"/>
              <a:gd name="connsiteX3" fmla="*/ 276185 w 608094"/>
              <a:gd name="connsiteY3" fmla="*/ 462680 h 513999"/>
              <a:gd name="connsiteX4" fmla="*/ 288399 w 608094"/>
              <a:gd name="connsiteY4" fmla="*/ 450598 h 513999"/>
              <a:gd name="connsiteX5" fmla="*/ 276185 w 608094"/>
              <a:gd name="connsiteY5" fmla="*/ 438516 h 513999"/>
              <a:gd name="connsiteX6" fmla="*/ 41718 w 608094"/>
              <a:gd name="connsiteY6" fmla="*/ 438401 h 513999"/>
              <a:gd name="connsiteX7" fmla="*/ 29502 w 608094"/>
              <a:gd name="connsiteY7" fmla="*/ 450598 h 513999"/>
              <a:gd name="connsiteX8" fmla="*/ 41718 w 608094"/>
              <a:gd name="connsiteY8" fmla="*/ 462795 h 513999"/>
              <a:gd name="connsiteX9" fmla="*/ 100491 w 608094"/>
              <a:gd name="connsiteY9" fmla="*/ 462680 h 513999"/>
              <a:gd name="connsiteX10" fmla="*/ 112591 w 608094"/>
              <a:gd name="connsiteY10" fmla="*/ 450598 h 513999"/>
              <a:gd name="connsiteX11" fmla="*/ 100491 w 608094"/>
              <a:gd name="connsiteY11" fmla="*/ 438516 h 513999"/>
              <a:gd name="connsiteX12" fmla="*/ 217535 w 608094"/>
              <a:gd name="connsiteY12" fmla="*/ 90327 h 513999"/>
              <a:gd name="connsiteX13" fmla="*/ 205321 w 608094"/>
              <a:gd name="connsiteY13" fmla="*/ 102524 h 513999"/>
              <a:gd name="connsiteX14" fmla="*/ 217535 w 608094"/>
              <a:gd name="connsiteY14" fmla="*/ 114721 h 513999"/>
              <a:gd name="connsiteX15" fmla="*/ 276300 w 608094"/>
              <a:gd name="connsiteY15" fmla="*/ 114721 h 513999"/>
              <a:gd name="connsiteX16" fmla="*/ 288399 w 608094"/>
              <a:gd name="connsiteY16" fmla="*/ 102524 h 513999"/>
              <a:gd name="connsiteX17" fmla="*/ 276300 w 608094"/>
              <a:gd name="connsiteY17" fmla="*/ 90327 h 513999"/>
              <a:gd name="connsiteX18" fmla="*/ 41718 w 608094"/>
              <a:gd name="connsiteY18" fmla="*/ 90327 h 513999"/>
              <a:gd name="connsiteX19" fmla="*/ 29617 w 608094"/>
              <a:gd name="connsiteY19" fmla="*/ 102524 h 513999"/>
              <a:gd name="connsiteX20" fmla="*/ 41718 w 608094"/>
              <a:gd name="connsiteY20" fmla="*/ 114721 h 513999"/>
              <a:gd name="connsiteX21" fmla="*/ 100491 w 608094"/>
              <a:gd name="connsiteY21" fmla="*/ 114721 h 513999"/>
              <a:gd name="connsiteX22" fmla="*/ 112591 w 608094"/>
              <a:gd name="connsiteY22" fmla="*/ 102524 h 513999"/>
              <a:gd name="connsiteX23" fmla="*/ 100491 w 608094"/>
              <a:gd name="connsiteY23" fmla="*/ 90327 h 513999"/>
              <a:gd name="connsiteX24" fmla="*/ 357302 w 608094"/>
              <a:gd name="connsiteY24" fmla="*/ 33254 h 513999"/>
              <a:gd name="connsiteX25" fmla="*/ 381620 w 608094"/>
              <a:gd name="connsiteY25" fmla="*/ 48903 h 513999"/>
              <a:gd name="connsiteX26" fmla="*/ 476931 w 608094"/>
              <a:gd name="connsiteY26" fmla="*/ 484904 h 513999"/>
              <a:gd name="connsiteX27" fmla="*/ 461257 w 608094"/>
              <a:gd name="connsiteY27" fmla="*/ 509299 h 513999"/>
              <a:gd name="connsiteX28" fmla="*/ 436939 w 608094"/>
              <a:gd name="connsiteY28" fmla="*/ 493649 h 513999"/>
              <a:gd name="connsiteX29" fmla="*/ 341628 w 608094"/>
              <a:gd name="connsiteY29" fmla="*/ 57534 h 513999"/>
              <a:gd name="connsiteX30" fmla="*/ 357302 w 608094"/>
              <a:gd name="connsiteY30" fmla="*/ 33254 h 513999"/>
              <a:gd name="connsiteX31" fmla="*/ 405056 w 608094"/>
              <a:gd name="connsiteY31" fmla="*/ 22956 h 513999"/>
              <a:gd name="connsiteX32" fmla="*/ 416229 w 608094"/>
              <a:gd name="connsiteY32" fmla="*/ 30089 h 513999"/>
              <a:gd name="connsiteX33" fmla="*/ 516092 w 608094"/>
              <a:gd name="connsiteY33" fmla="*/ 487647 h 513999"/>
              <a:gd name="connsiteX34" fmla="*/ 508951 w 608094"/>
              <a:gd name="connsiteY34" fmla="*/ 498807 h 513999"/>
              <a:gd name="connsiteX35" fmla="*/ 497663 w 608094"/>
              <a:gd name="connsiteY35" fmla="*/ 491674 h 513999"/>
              <a:gd name="connsiteX36" fmla="*/ 397800 w 608094"/>
              <a:gd name="connsiteY36" fmla="*/ 34116 h 513999"/>
              <a:gd name="connsiteX37" fmla="*/ 405056 w 608094"/>
              <a:gd name="connsiteY37" fmla="*/ 22956 h 513999"/>
              <a:gd name="connsiteX38" fmla="*/ 437759 w 608094"/>
              <a:gd name="connsiteY38" fmla="*/ 15758 h 513999"/>
              <a:gd name="connsiteX39" fmla="*/ 449054 w 608094"/>
              <a:gd name="connsiteY39" fmla="*/ 22892 h 513999"/>
              <a:gd name="connsiteX40" fmla="*/ 548976 w 608094"/>
              <a:gd name="connsiteY40" fmla="*/ 480517 h 513999"/>
              <a:gd name="connsiteX41" fmla="*/ 541715 w 608094"/>
              <a:gd name="connsiteY41" fmla="*/ 491679 h 513999"/>
              <a:gd name="connsiteX42" fmla="*/ 530535 w 608094"/>
              <a:gd name="connsiteY42" fmla="*/ 484544 h 513999"/>
              <a:gd name="connsiteX43" fmla="*/ 430614 w 608094"/>
              <a:gd name="connsiteY43" fmla="*/ 26920 h 513999"/>
              <a:gd name="connsiteX44" fmla="*/ 437759 w 608094"/>
              <a:gd name="connsiteY44" fmla="*/ 15758 h 513999"/>
              <a:gd name="connsiteX45" fmla="*/ 488012 w 608094"/>
              <a:gd name="connsiteY45" fmla="*/ 4886 h 513999"/>
              <a:gd name="connsiteX46" fmla="*/ 512325 w 608094"/>
              <a:gd name="connsiteY46" fmla="*/ 20419 h 513999"/>
              <a:gd name="connsiteX47" fmla="*/ 607618 w 608094"/>
              <a:gd name="connsiteY47" fmla="*/ 456470 h 513999"/>
              <a:gd name="connsiteX48" fmla="*/ 591947 w 608094"/>
              <a:gd name="connsiteY48" fmla="*/ 480746 h 513999"/>
              <a:gd name="connsiteX49" fmla="*/ 567634 w 608094"/>
              <a:gd name="connsiteY49" fmla="*/ 465099 h 513999"/>
              <a:gd name="connsiteX50" fmla="*/ 472456 w 608094"/>
              <a:gd name="connsiteY50" fmla="*/ 29163 h 513999"/>
              <a:gd name="connsiteX51" fmla="*/ 488012 w 608094"/>
              <a:gd name="connsiteY51" fmla="*/ 4886 h 513999"/>
              <a:gd name="connsiteX52" fmla="*/ 210622 w 608094"/>
              <a:gd name="connsiteY52" fmla="*/ 0 h 513999"/>
              <a:gd name="connsiteX53" fmla="*/ 283099 w 608094"/>
              <a:gd name="connsiteY53" fmla="*/ 115 h 513999"/>
              <a:gd name="connsiteX54" fmla="*/ 317782 w 608094"/>
              <a:gd name="connsiteY54" fmla="*/ 34750 h 513999"/>
              <a:gd name="connsiteX55" fmla="*/ 317551 w 608094"/>
              <a:gd name="connsiteY55" fmla="*/ 479364 h 513999"/>
              <a:gd name="connsiteX56" fmla="*/ 282868 w 608094"/>
              <a:gd name="connsiteY56" fmla="*/ 513999 h 513999"/>
              <a:gd name="connsiteX57" fmla="*/ 210391 w 608094"/>
              <a:gd name="connsiteY57" fmla="*/ 513999 h 513999"/>
              <a:gd name="connsiteX58" fmla="*/ 175708 w 608094"/>
              <a:gd name="connsiteY58" fmla="*/ 479249 h 513999"/>
              <a:gd name="connsiteX59" fmla="*/ 176054 w 608094"/>
              <a:gd name="connsiteY59" fmla="*/ 34635 h 513999"/>
              <a:gd name="connsiteX60" fmla="*/ 210622 w 608094"/>
              <a:gd name="connsiteY60" fmla="*/ 0 h 513999"/>
              <a:gd name="connsiteX61" fmla="*/ 34918 w 608094"/>
              <a:gd name="connsiteY61" fmla="*/ 0 h 513999"/>
              <a:gd name="connsiteX62" fmla="*/ 107290 w 608094"/>
              <a:gd name="connsiteY62" fmla="*/ 115 h 513999"/>
              <a:gd name="connsiteX63" fmla="*/ 141978 w 608094"/>
              <a:gd name="connsiteY63" fmla="*/ 34750 h 513999"/>
              <a:gd name="connsiteX64" fmla="*/ 141748 w 608094"/>
              <a:gd name="connsiteY64" fmla="*/ 479364 h 513999"/>
              <a:gd name="connsiteX65" fmla="*/ 106944 w 608094"/>
              <a:gd name="connsiteY65" fmla="*/ 513999 h 513999"/>
              <a:gd name="connsiteX66" fmla="*/ 34573 w 608094"/>
              <a:gd name="connsiteY66" fmla="*/ 513999 h 513999"/>
              <a:gd name="connsiteX67" fmla="*/ 0 w 608094"/>
              <a:gd name="connsiteY67" fmla="*/ 479249 h 513999"/>
              <a:gd name="connsiteX68" fmla="*/ 230 w 608094"/>
              <a:gd name="connsiteY68" fmla="*/ 34635 h 513999"/>
              <a:gd name="connsiteX69" fmla="*/ 34918 w 608094"/>
              <a:gd name="connsiteY69" fmla="*/ 0 h 5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8094" h="513999">
                <a:moveTo>
                  <a:pt x="217420" y="438401"/>
                </a:moveTo>
                <a:cubicBezTo>
                  <a:pt x="210737" y="438401"/>
                  <a:pt x="205206" y="443924"/>
                  <a:pt x="205206" y="450598"/>
                </a:cubicBezTo>
                <a:cubicBezTo>
                  <a:pt x="205206" y="457272"/>
                  <a:pt x="210737" y="462795"/>
                  <a:pt x="217420" y="462795"/>
                </a:cubicBezTo>
                <a:lnTo>
                  <a:pt x="276185" y="462680"/>
                </a:lnTo>
                <a:cubicBezTo>
                  <a:pt x="282983" y="462680"/>
                  <a:pt x="288399" y="457387"/>
                  <a:pt x="288399" y="450598"/>
                </a:cubicBezTo>
                <a:cubicBezTo>
                  <a:pt x="288399" y="443924"/>
                  <a:pt x="282868" y="438516"/>
                  <a:pt x="276185" y="438516"/>
                </a:cubicBezTo>
                <a:close/>
                <a:moveTo>
                  <a:pt x="41718" y="438401"/>
                </a:moveTo>
                <a:cubicBezTo>
                  <a:pt x="34918" y="438401"/>
                  <a:pt x="29502" y="443924"/>
                  <a:pt x="29502" y="450598"/>
                </a:cubicBezTo>
                <a:cubicBezTo>
                  <a:pt x="29502" y="457272"/>
                  <a:pt x="35034" y="462795"/>
                  <a:pt x="41718" y="462795"/>
                </a:cubicBezTo>
                <a:lnTo>
                  <a:pt x="100491" y="462680"/>
                </a:lnTo>
                <a:cubicBezTo>
                  <a:pt x="107175" y="462680"/>
                  <a:pt x="112591" y="457387"/>
                  <a:pt x="112591" y="450598"/>
                </a:cubicBezTo>
                <a:cubicBezTo>
                  <a:pt x="112591" y="443924"/>
                  <a:pt x="107175" y="438516"/>
                  <a:pt x="100491" y="438516"/>
                </a:cubicBezTo>
                <a:close/>
                <a:moveTo>
                  <a:pt x="217535" y="90327"/>
                </a:moveTo>
                <a:cubicBezTo>
                  <a:pt x="210737" y="90327"/>
                  <a:pt x="205321" y="95850"/>
                  <a:pt x="205321" y="102524"/>
                </a:cubicBezTo>
                <a:cubicBezTo>
                  <a:pt x="205321" y="109198"/>
                  <a:pt x="210737" y="114721"/>
                  <a:pt x="217535" y="114721"/>
                </a:cubicBezTo>
                <a:lnTo>
                  <a:pt x="276300" y="114721"/>
                </a:lnTo>
                <a:cubicBezTo>
                  <a:pt x="282983" y="114721"/>
                  <a:pt x="288399" y="109198"/>
                  <a:pt x="288399" y="102524"/>
                </a:cubicBezTo>
                <a:cubicBezTo>
                  <a:pt x="288399" y="95850"/>
                  <a:pt x="282983" y="90327"/>
                  <a:pt x="276300" y="90327"/>
                </a:cubicBezTo>
                <a:close/>
                <a:moveTo>
                  <a:pt x="41718" y="90327"/>
                </a:moveTo>
                <a:cubicBezTo>
                  <a:pt x="35034" y="90327"/>
                  <a:pt x="29617" y="95850"/>
                  <a:pt x="29617" y="102524"/>
                </a:cubicBezTo>
                <a:cubicBezTo>
                  <a:pt x="29617" y="109198"/>
                  <a:pt x="35034" y="114721"/>
                  <a:pt x="41718" y="114721"/>
                </a:cubicBezTo>
                <a:lnTo>
                  <a:pt x="100491" y="114721"/>
                </a:lnTo>
                <a:cubicBezTo>
                  <a:pt x="107175" y="114721"/>
                  <a:pt x="112591" y="109198"/>
                  <a:pt x="112591" y="102524"/>
                </a:cubicBezTo>
                <a:cubicBezTo>
                  <a:pt x="112591" y="95850"/>
                  <a:pt x="107175" y="90327"/>
                  <a:pt x="100491" y="90327"/>
                </a:cubicBezTo>
                <a:close/>
                <a:moveTo>
                  <a:pt x="357302" y="33254"/>
                </a:moveTo>
                <a:cubicBezTo>
                  <a:pt x="368366" y="30837"/>
                  <a:pt x="379199" y="37857"/>
                  <a:pt x="381620" y="48903"/>
                </a:cubicBezTo>
                <a:lnTo>
                  <a:pt x="476931" y="484904"/>
                </a:lnTo>
                <a:cubicBezTo>
                  <a:pt x="479351" y="495951"/>
                  <a:pt x="472321" y="506882"/>
                  <a:pt x="461257" y="509299"/>
                </a:cubicBezTo>
                <a:cubicBezTo>
                  <a:pt x="450193" y="511600"/>
                  <a:pt x="439360" y="504696"/>
                  <a:pt x="436939" y="493649"/>
                </a:cubicBezTo>
                <a:lnTo>
                  <a:pt x="341628" y="57534"/>
                </a:lnTo>
                <a:cubicBezTo>
                  <a:pt x="339208" y="46602"/>
                  <a:pt x="346238" y="35670"/>
                  <a:pt x="357302" y="33254"/>
                </a:cubicBezTo>
                <a:close/>
                <a:moveTo>
                  <a:pt x="405056" y="22956"/>
                </a:moveTo>
                <a:cubicBezTo>
                  <a:pt x="410124" y="21805"/>
                  <a:pt x="415077" y="25027"/>
                  <a:pt x="416229" y="30089"/>
                </a:cubicBezTo>
                <a:lnTo>
                  <a:pt x="516092" y="487647"/>
                </a:lnTo>
                <a:cubicBezTo>
                  <a:pt x="517244" y="492709"/>
                  <a:pt x="514019" y="497771"/>
                  <a:pt x="508951" y="498807"/>
                </a:cubicBezTo>
                <a:cubicBezTo>
                  <a:pt x="503883" y="499957"/>
                  <a:pt x="498815" y="496736"/>
                  <a:pt x="497663" y="491674"/>
                </a:cubicBezTo>
                <a:lnTo>
                  <a:pt x="397800" y="34116"/>
                </a:lnTo>
                <a:cubicBezTo>
                  <a:pt x="396648" y="29053"/>
                  <a:pt x="399873" y="24106"/>
                  <a:pt x="405056" y="22956"/>
                </a:cubicBezTo>
                <a:close/>
                <a:moveTo>
                  <a:pt x="437759" y="15758"/>
                </a:moveTo>
                <a:cubicBezTo>
                  <a:pt x="442830" y="14607"/>
                  <a:pt x="447901" y="17829"/>
                  <a:pt x="449054" y="22892"/>
                </a:cubicBezTo>
                <a:lnTo>
                  <a:pt x="548976" y="480517"/>
                </a:lnTo>
                <a:cubicBezTo>
                  <a:pt x="550128" y="485580"/>
                  <a:pt x="546786" y="490528"/>
                  <a:pt x="541715" y="491679"/>
                </a:cubicBezTo>
                <a:cubicBezTo>
                  <a:pt x="536644" y="492829"/>
                  <a:pt x="531573" y="489607"/>
                  <a:pt x="530535" y="484544"/>
                </a:cubicBezTo>
                <a:lnTo>
                  <a:pt x="430614" y="26920"/>
                </a:lnTo>
                <a:cubicBezTo>
                  <a:pt x="429461" y="21857"/>
                  <a:pt x="432688" y="16794"/>
                  <a:pt x="437759" y="15758"/>
                </a:cubicBezTo>
                <a:close/>
                <a:moveTo>
                  <a:pt x="488012" y="4886"/>
                </a:moveTo>
                <a:cubicBezTo>
                  <a:pt x="499073" y="2470"/>
                  <a:pt x="510020" y="9373"/>
                  <a:pt x="512325" y="20419"/>
                </a:cubicBezTo>
                <a:lnTo>
                  <a:pt x="607618" y="456470"/>
                </a:lnTo>
                <a:cubicBezTo>
                  <a:pt x="610038" y="467515"/>
                  <a:pt x="603009" y="478330"/>
                  <a:pt x="591947" y="480746"/>
                </a:cubicBezTo>
                <a:cubicBezTo>
                  <a:pt x="580885" y="483162"/>
                  <a:pt x="570054" y="476144"/>
                  <a:pt x="567634" y="465099"/>
                </a:cubicBezTo>
                <a:lnTo>
                  <a:pt x="472456" y="29163"/>
                </a:lnTo>
                <a:cubicBezTo>
                  <a:pt x="470036" y="18117"/>
                  <a:pt x="476950" y="7302"/>
                  <a:pt x="488012" y="4886"/>
                </a:cubicBezTo>
                <a:close/>
                <a:moveTo>
                  <a:pt x="210622" y="0"/>
                </a:moveTo>
                <a:lnTo>
                  <a:pt x="283099" y="115"/>
                </a:lnTo>
                <a:cubicBezTo>
                  <a:pt x="302341" y="115"/>
                  <a:pt x="317897" y="15649"/>
                  <a:pt x="317782" y="34750"/>
                </a:cubicBezTo>
                <a:lnTo>
                  <a:pt x="317551" y="479364"/>
                </a:lnTo>
                <a:cubicBezTo>
                  <a:pt x="317551" y="498465"/>
                  <a:pt x="301996" y="513999"/>
                  <a:pt x="282868" y="513999"/>
                </a:cubicBezTo>
                <a:lnTo>
                  <a:pt x="210391" y="513999"/>
                </a:lnTo>
                <a:cubicBezTo>
                  <a:pt x="191264" y="513999"/>
                  <a:pt x="175708" y="498350"/>
                  <a:pt x="175708" y="479249"/>
                </a:cubicBezTo>
                <a:lnTo>
                  <a:pt x="176054" y="34635"/>
                </a:lnTo>
                <a:cubicBezTo>
                  <a:pt x="176054" y="15419"/>
                  <a:pt x="191494" y="0"/>
                  <a:pt x="210622" y="0"/>
                </a:cubicBezTo>
                <a:close/>
                <a:moveTo>
                  <a:pt x="34918" y="0"/>
                </a:moveTo>
                <a:lnTo>
                  <a:pt x="107290" y="115"/>
                </a:lnTo>
                <a:cubicBezTo>
                  <a:pt x="126536" y="115"/>
                  <a:pt x="141978" y="15649"/>
                  <a:pt x="141978" y="34750"/>
                </a:cubicBezTo>
                <a:lnTo>
                  <a:pt x="141748" y="479364"/>
                </a:lnTo>
                <a:cubicBezTo>
                  <a:pt x="141748" y="498465"/>
                  <a:pt x="126190" y="513999"/>
                  <a:pt x="106944" y="513999"/>
                </a:cubicBezTo>
                <a:lnTo>
                  <a:pt x="34573" y="513999"/>
                </a:lnTo>
                <a:cubicBezTo>
                  <a:pt x="15442" y="513999"/>
                  <a:pt x="0" y="498350"/>
                  <a:pt x="0" y="479249"/>
                </a:cubicBezTo>
                <a:lnTo>
                  <a:pt x="230" y="34635"/>
                </a:lnTo>
                <a:cubicBezTo>
                  <a:pt x="230" y="15419"/>
                  <a:pt x="15788" y="0"/>
                  <a:pt x="349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149467" y="3211378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love_225411"/>
          <p:cNvSpPr>
            <a:spLocks noChangeAspect="1"/>
          </p:cNvSpPr>
          <p:nvPr/>
        </p:nvSpPr>
        <p:spPr bwMode="auto">
          <a:xfrm>
            <a:off x="10368327" y="3333291"/>
            <a:ext cx="474262" cy="570030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156266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1" name="microscope_176921"/>
          <p:cNvSpPr>
            <a:spLocks noChangeAspect="1"/>
          </p:cNvSpPr>
          <p:nvPr/>
        </p:nvSpPr>
        <p:spPr bwMode="auto">
          <a:xfrm>
            <a:off x="7385678" y="3335370"/>
            <a:ext cx="433938" cy="595037"/>
          </a:xfrm>
          <a:custGeom>
            <a:avLst/>
            <a:gdLst>
              <a:gd name="T0" fmla="*/ 2719 w 2909"/>
              <a:gd name="T1" fmla="*/ 2896 h 3995"/>
              <a:gd name="T2" fmla="*/ 2567 w 2909"/>
              <a:gd name="T3" fmla="*/ 1127 h 3995"/>
              <a:gd name="T4" fmla="*/ 1461 w 2909"/>
              <a:gd name="T5" fmla="*/ 757 h 3995"/>
              <a:gd name="T6" fmla="*/ 1353 w 2909"/>
              <a:gd name="T7" fmla="*/ 0 h 3995"/>
              <a:gd name="T8" fmla="*/ 245 w 2909"/>
              <a:gd name="T9" fmla="*/ 108 h 3995"/>
              <a:gd name="T10" fmla="*/ 353 w 2909"/>
              <a:gd name="T11" fmla="*/ 1712 h 3995"/>
              <a:gd name="T12" fmla="*/ 488 w 2909"/>
              <a:gd name="T13" fmla="*/ 2007 h 3995"/>
              <a:gd name="T14" fmla="*/ 1110 w 2909"/>
              <a:gd name="T15" fmla="*/ 2115 h 3995"/>
              <a:gd name="T16" fmla="*/ 1218 w 2909"/>
              <a:gd name="T17" fmla="*/ 1712 h 3995"/>
              <a:gd name="T18" fmla="*/ 1461 w 2909"/>
              <a:gd name="T19" fmla="*/ 1604 h 3995"/>
              <a:gd name="T20" fmla="*/ 1910 w 2909"/>
              <a:gd name="T21" fmla="*/ 1414 h 3995"/>
              <a:gd name="T22" fmla="*/ 1821 w 2909"/>
              <a:gd name="T23" fmla="*/ 2454 h 3995"/>
              <a:gd name="T24" fmla="*/ 488 w 2909"/>
              <a:gd name="T25" fmla="*/ 2562 h 3995"/>
              <a:gd name="T26" fmla="*/ 596 w 2909"/>
              <a:gd name="T27" fmla="*/ 3112 h 3995"/>
              <a:gd name="T28" fmla="*/ 1544 w 2909"/>
              <a:gd name="T29" fmla="*/ 3337 h 3995"/>
              <a:gd name="T30" fmla="*/ 0 w 2909"/>
              <a:gd name="T31" fmla="*/ 3724 h 3995"/>
              <a:gd name="T32" fmla="*/ 108 w 2909"/>
              <a:gd name="T33" fmla="*/ 3995 h 3995"/>
              <a:gd name="T34" fmla="*/ 2909 w 2909"/>
              <a:gd name="T35" fmla="*/ 3887 h 3995"/>
              <a:gd name="T36" fmla="*/ 2801 w 2909"/>
              <a:gd name="T37" fmla="*/ 2896 h 3995"/>
              <a:gd name="T38" fmla="*/ 1245 w 2909"/>
              <a:gd name="T39" fmla="*/ 216 h 3995"/>
              <a:gd name="T40" fmla="*/ 461 w 2909"/>
              <a:gd name="T41" fmla="*/ 403 h 3995"/>
              <a:gd name="T42" fmla="*/ 1002 w 2909"/>
              <a:gd name="T43" fmla="*/ 1899 h 3995"/>
              <a:gd name="T44" fmla="*/ 704 w 2909"/>
              <a:gd name="T45" fmla="*/ 1712 h 3995"/>
              <a:gd name="T46" fmla="*/ 1002 w 2909"/>
              <a:gd name="T47" fmla="*/ 1899 h 3995"/>
              <a:gd name="T48" fmla="*/ 1245 w 2909"/>
              <a:gd name="T49" fmla="*/ 1496 h 3995"/>
              <a:gd name="T50" fmla="*/ 461 w 2909"/>
              <a:gd name="T51" fmla="*/ 1496 h 3995"/>
              <a:gd name="T52" fmla="*/ 1245 w 2909"/>
              <a:gd name="T53" fmla="*/ 619 h 3995"/>
              <a:gd name="T54" fmla="*/ 2528 w 2909"/>
              <a:gd name="T55" fmla="*/ 2739 h 3995"/>
              <a:gd name="T56" fmla="*/ 1949 w 2909"/>
              <a:gd name="T57" fmla="*/ 2739 h 3995"/>
              <a:gd name="T58" fmla="*/ 2528 w 2909"/>
              <a:gd name="T59" fmla="*/ 2739 h 3995"/>
              <a:gd name="T60" fmla="*/ 1461 w 2909"/>
              <a:gd name="T61" fmla="*/ 973 h 3995"/>
              <a:gd name="T62" fmla="*/ 2351 w 2909"/>
              <a:gd name="T63" fmla="*/ 1127 h 3995"/>
              <a:gd name="T64" fmla="*/ 2126 w 2909"/>
              <a:gd name="T65" fmla="*/ 2246 h 3995"/>
              <a:gd name="T66" fmla="*/ 2018 w 2909"/>
              <a:gd name="T67" fmla="*/ 1198 h 3995"/>
              <a:gd name="T68" fmla="*/ 704 w 2909"/>
              <a:gd name="T69" fmla="*/ 2896 h 3995"/>
              <a:gd name="T70" fmla="*/ 1738 w 2909"/>
              <a:gd name="T71" fmla="*/ 2670 h 3995"/>
              <a:gd name="T72" fmla="*/ 1652 w 2909"/>
              <a:gd name="T73" fmla="*/ 2896 h 3995"/>
              <a:gd name="T74" fmla="*/ 216 w 2909"/>
              <a:gd name="T75" fmla="*/ 3779 h 3995"/>
              <a:gd name="T76" fmla="*/ 387 w 2909"/>
              <a:gd name="T77" fmla="*/ 3553 h 3995"/>
              <a:gd name="T78" fmla="*/ 2693 w 2909"/>
              <a:gd name="T79" fmla="*/ 3553 h 3995"/>
              <a:gd name="T80" fmla="*/ 216 w 2909"/>
              <a:gd name="T81" fmla="*/ 3779 h 3995"/>
              <a:gd name="T82" fmla="*/ 1760 w 2909"/>
              <a:gd name="T83" fmla="*/ 3337 h 3995"/>
              <a:gd name="T84" fmla="*/ 1897 w 2909"/>
              <a:gd name="T85" fmla="*/ 3112 h 3995"/>
              <a:gd name="T86" fmla="*/ 2693 w 2909"/>
              <a:gd name="T87" fmla="*/ 3112 h 3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09" h="3995">
                <a:moveTo>
                  <a:pt x="2801" y="2896"/>
                </a:moveTo>
                <a:lnTo>
                  <a:pt x="2719" y="2896"/>
                </a:lnTo>
                <a:cubicBezTo>
                  <a:pt x="2782" y="2704"/>
                  <a:pt x="2725" y="2489"/>
                  <a:pt x="2567" y="2355"/>
                </a:cubicBezTo>
                <a:lnTo>
                  <a:pt x="2567" y="1127"/>
                </a:lnTo>
                <a:cubicBezTo>
                  <a:pt x="2567" y="923"/>
                  <a:pt x="2401" y="757"/>
                  <a:pt x="2197" y="757"/>
                </a:cubicBezTo>
                <a:lnTo>
                  <a:pt x="1461" y="757"/>
                </a:lnTo>
                <a:lnTo>
                  <a:pt x="1461" y="108"/>
                </a:lnTo>
                <a:cubicBezTo>
                  <a:pt x="1461" y="48"/>
                  <a:pt x="1413" y="0"/>
                  <a:pt x="1353" y="0"/>
                </a:cubicBezTo>
                <a:lnTo>
                  <a:pt x="353" y="0"/>
                </a:lnTo>
                <a:cubicBezTo>
                  <a:pt x="293" y="0"/>
                  <a:pt x="245" y="48"/>
                  <a:pt x="245" y="108"/>
                </a:cubicBezTo>
                <a:lnTo>
                  <a:pt x="245" y="1604"/>
                </a:lnTo>
                <a:cubicBezTo>
                  <a:pt x="245" y="1663"/>
                  <a:pt x="293" y="1712"/>
                  <a:pt x="353" y="1712"/>
                </a:cubicBezTo>
                <a:lnTo>
                  <a:pt x="488" y="1712"/>
                </a:lnTo>
                <a:lnTo>
                  <a:pt x="488" y="2007"/>
                </a:lnTo>
                <a:cubicBezTo>
                  <a:pt x="488" y="2067"/>
                  <a:pt x="536" y="2115"/>
                  <a:pt x="596" y="2115"/>
                </a:cubicBezTo>
                <a:lnTo>
                  <a:pt x="1110" y="2115"/>
                </a:lnTo>
                <a:cubicBezTo>
                  <a:pt x="1170" y="2115"/>
                  <a:pt x="1218" y="2067"/>
                  <a:pt x="1218" y="2007"/>
                </a:cubicBezTo>
                <a:lnTo>
                  <a:pt x="1218" y="1712"/>
                </a:lnTo>
                <a:lnTo>
                  <a:pt x="1353" y="1712"/>
                </a:lnTo>
                <a:cubicBezTo>
                  <a:pt x="1413" y="1712"/>
                  <a:pt x="1461" y="1663"/>
                  <a:pt x="1461" y="1604"/>
                </a:cubicBezTo>
                <a:lnTo>
                  <a:pt x="1461" y="1414"/>
                </a:lnTo>
                <a:lnTo>
                  <a:pt x="1910" y="1414"/>
                </a:lnTo>
                <a:lnTo>
                  <a:pt x="1910" y="2355"/>
                </a:lnTo>
                <a:cubicBezTo>
                  <a:pt x="1876" y="2384"/>
                  <a:pt x="1846" y="2417"/>
                  <a:pt x="1821" y="2454"/>
                </a:cubicBezTo>
                <a:lnTo>
                  <a:pt x="596" y="2454"/>
                </a:lnTo>
                <a:cubicBezTo>
                  <a:pt x="536" y="2454"/>
                  <a:pt x="488" y="2502"/>
                  <a:pt x="488" y="2562"/>
                </a:cubicBezTo>
                <a:lnTo>
                  <a:pt x="488" y="3004"/>
                </a:lnTo>
                <a:cubicBezTo>
                  <a:pt x="488" y="3063"/>
                  <a:pt x="536" y="3112"/>
                  <a:pt x="596" y="3112"/>
                </a:cubicBezTo>
                <a:lnTo>
                  <a:pt x="1544" y="3112"/>
                </a:lnTo>
                <a:lnTo>
                  <a:pt x="1544" y="3337"/>
                </a:lnTo>
                <a:lnTo>
                  <a:pt x="387" y="3337"/>
                </a:lnTo>
                <a:cubicBezTo>
                  <a:pt x="173" y="3337"/>
                  <a:pt x="0" y="3511"/>
                  <a:pt x="0" y="3724"/>
                </a:cubicBezTo>
                <a:lnTo>
                  <a:pt x="0" y="3887"/>
                </a:lnTo>
                <a:cubicBezTo>
                  <a:pt x="0" y="3946"/>
                  <a:pt x="48" y="3995"/>
                  <a:pt x="108" y="3995"/>
                </a:cubicBezTo>
                <a:lnTo>
                  <a:pt x="2801" y="3995"/>
                </a:lnTo>
                <a:cubicBezTo>
                  <a:pt x="2860" y="3995"/>
                  <a:pt x="2909" y="3946"/>
                  <a:pt x="2909" y="3887"/>
                </a:cubicBezTo>
                <a:lnTo>
                  <a:pt x="2909" y="3004"/>
                </a:lnTo>
                <a:cubicBezTo>
                  <a:pt x="2909" y="2944"/>
                  <a:pt x="2860" y="2896"/>
                  <a:pt x="2801" y="2896"/>
                </a:cubicBezTo>
                <a:close/>
                <a:moveTo>
                  <a:pt x="461" y="216"/>
                </a:moveTo>
                <a:lnTo>
                  <a:pt x="1245" y="216"/>
                </a:lnTo>
                <a:lnTo>
                  <a:pt x="1245" y="403"/>
                </a:lnTo>
                <a:lnTo>
                  <a:pt x="461" y="403"/>
                </a:lnTo>
                <a:lnTo>
                  <a:pt x="461" y="216"/>
                </a:lnTo>
                <a:close/>
                <a:moveTo>
                  <a:pt x="1002" y="1899"/>
                </a:moveTo>
                <a:lnTo>
                  <a:pt x="704" y="1899"/>
                </a:lnTo>
                <a:lnTo>
                  <a:pt x="704" y="1712"/>
                </a:lnTo>
                <a:lnTo>
                  <a:pt x="1002" y="1712"/>
                </a:lnTo>
                <a:lnTo>
                  <a:pt x="1002" y="1899"/>
                </a:lnTo>
                <a:close/>
                <a:moveTo>
                  <a:pt x="1245" y="1496"/>
                </a:moveTo>
                <a:lnTo>
                  <a:pt x="1245" y="1496"/>
                </a:lnTo>
                <a:lnTo>
                  <a:pt x="1110" y="1496"/>
                </a:lnTo>
                <a:lnTo>
                  <a:pt x="461" y="1496"/>
                </a:lnTo>
                <a:lnTo>
                  <a:pt x="461" y="619"/>
                </a:lnTo>
                <a:lnTo>
                  <a:pt x="1245" y="619"/>
                </a:lnTo>
                <a:lnTo>
                  <a:pt x="1245" y="1496"/>
                </a:lnTo>
                <a:close/>
                <a:moveTo>
                  <a:pt x="2528" y="2739"/>
                </a:moveTo>
                <a:cubicBezTo>
                  <a:pt x="2528" y="2898"/>
                  <a:pt x="2399" y="3029"/>
                  <a:pt x="2239" y="3029"/>
                </a:cubicBezTo>
                <a:cubicBezTo>
                  <a:pt x="2079" y="3029"/>
                  <a:pt x="1949" y="2899"/>
                  <a:pt x="1949" y="2739"/>
                </a:cubicBezTo>
                <a:cubicBezTo>
                  <a:pt x="1949" y="2579"/>
                  <a:pt x="2079" y="2449"/>
                  <a:pt x="2239" y="2449"/>
                </a:cubicBezTo>
                <a:cubicBezTo>
                  <a:pt x="2398" y="2449"/>
                  <a:pt x="2528" y="2578"/>
                  <a:pt x="2528" y="2739"/>
                </a:cubicBezTo>
                <a:close/>
                <a:moveTo>
                  <a:pt x="1461" y="1198"/>
                </a:moveTo>
                <a:lnTo>
                  <a:pt x="1461" y="973"/>
                </a:lnTo>
                <a:lnTo>
                  <a:pt x="2197" y="973"/>
                </a:lnTo>
                <a:cubicBezTo>
                  <a:pt x="2282" y="973"/>
                  <a:pt x="2351" y="1042"/>
                  <a:pt x="2351" y="1127"/>
                </a:cubicBezTo>
                <a:lnTo>
                  <a:pt x="2351" y="2246"/>
                </a:lnTo>
                <a:cubicBezTo>
                  <a:pt x="2280" y="2230"/>
                  <a:pt x="2202" y="2229"/>
                  <a:pt x="2126" y="2246"/>
                </a:cubicBezTo>
                <a:lnTo>
                  <a:pt x="2126" y="1306"/>
                </a:lnTo>
                <a:cubicBezTo>
                  <a:pt x="2126" y="1247"/>
                  <a:pt x="2077" y="1198"/>
                  <a:pt x="2018" y="1198"/>
                </a:cubicBezTo>
                <a:lnTo>
                  <a:pt x="1461" y="1198"/>
                </a:lnTo>
                <a:close/>
                <a:moveTo>
                  <a:pt x="704" y="2896"/>
                </a:moveTo>
                <a:lnTo>
                  <a:pt x="704" y="2670"/>
                </a:lnTo>
                <a:lnTo>
                  <a:pt x="1738" y="2670"/>
                </a:lnTo>
                <a:cubicBezTo>
                  <a:pt x="1727" y="2747"/>
                  <a:pt x="1735" y="2826"/>
                  <a:pt x="1758" y="2896"/>
                </a:cubicBezTo>
                <a:lnTo>
                  <a:pt x="1652" y="2896"/>
                </a:lnTo>
                <a:lnTo>
                  <a:pt x="704" y="2896"/>
                </a:lnTo>
                <a:close/>
                <a:moveTo>
                  <a:pt x="216" y="3779"/>
                </a:moveTo>
                <a:lnTo>
                  <a:pt x="216" y="3724"/>
                </a:lnTo>
                <a:cubicBezTo>
                  <a:pt x="216" y="3630"/>
                  <a:pt x="293" y="3553"/>
                  <a:pt x="387" y="3553"/>
                </a:cubicBezTo>
                <a:lnTo>
                  <a:pt x="1651" y="3553"/>
                </a:lnTo>
                <a:lnTo>
                  <a:pt x="2693" y="3553"/>
                </a:lnTo>
                <a:lnTo>
                  <a:pt x="2693" y="3779"/>
                </a:lnTo>
                <a:lnTo>
                  <a:pt x="216" y="3779"/>
                </a:lnTo>
                <a:close/>
                <a:moveTo>
                  <a:pt x="2693" y="3337"/>
                </a:moveTo>
                <a:lnTo>
                  <a:pt x="1760" y="3337"/>
                </a:lnTo>
                <a:lnTo>
                  <a:pt x="1760" y="3112"/>
                </a:lnTo>
                <a:lnTo>
                  <a:pt x="1897" y="3112"/>
                </a:lnTo>
                <a:cubicBezTo>
                  <a:pt x="2090" y="3289"/>
                  <a:pt x="2388" y="3288"/>
                  <a:pt x="2580" y="3112"/>
                </a:cubicBezTo>
                <a:lnTo>
                  <a:pt x="2693" y="3112"/>
                </a:lnTo>
                <a:lnTo>
                  <a:pt x="2693" y="3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椭圆 41"/>
          <p:cNvSpPr/>
          <p:nvPr/>
        </p:nvSpPr>
        <p:spPr>
          <a:xfrm>
            <a:off x="4196213" y="3194066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settings-icon_69559"/>
          <p:cNvSpPr>
            <a:spLocks noChangeAspect="1"/>
          </p:cNvSpPr>
          <p:nvPr/>
        </p:nvSpPr>
        <p:spPr bwMode="auto">
          <a:xfrm>
            <a:off x="4433536" y="3420784"/>
            <a:ext cx="458835" cy="452479"/>
          </a:xfrm>
          <a:custGeom>
            <a:avLst/>
            <a:gdLst>
              <a:gd name="connsiteX0" fmla="*/ 210237 w 587192"/>
              <a:gd name="connsiteY0" fmla="*/ 487697 h 579060"/>
              <a:gd name="connsiteX1" fmla="*/ 199202 w 587192"/>
              <a:gd name="connsiteY1" fmla="*/ 498628 h 579060"/>
              <a:gd name="connsiteX2" fmla="*/ 199202 w 587192"/>
              <a:gd name="connsiteY2" fmla="*/ 521647 h 579060"/>
              <a:gd name="connsiteX3" fmla="*/ 210237 w 587192"/>
              <a:gd name="connsiteY3" fmla="*/ 532667 h 579060"/>
              <a:gd name="connsiteX4" fmla="*/ 295575 w 587192"/>
              <a:gd name="connsiteY4" fmla="*/ 532667 h 579060"/>
              <a:gd name="connsiteX5" fmla="*/ 306521 w 587192"/>
              <a:gd name="connsiteY5" fmla="*/ 521647 h 579060"/>
              <a:gd name="connsiteX6" fmla="*/ 306521 w 587192"/>
              <a:gd name="connsiteY6" fmla="*/ 498628 h 579060"/>
              <a:gd name="connsiteX7" fmla="*/ 295575 w 587192"/>
              <a:gd name="connsiteY7" fmla="*/ 487697 h 579060"/>
              <a:gd name="connsiteX8" fmla="*/ 210237 w 587192"/>
              <a:gd name="connsiteY8" fmla="*/ 390112 h 579060"/>
              <a:gd name="connsiteX9" fmla="*/ 199202 w 587192"/>
              <a:gd name="connsiteY9" fmla="*/ 401133 h 579060"/>
              <a:gd name="connsiteX10" fmla="*/ 199202 w 587192"/>
              <a:gd name="connsiteY10" fmla="*/ 424062 h 579060"/>
              <a:gd name="connsiteX11" fmla="*/ 210237 w 587192"/>
              <a:gd name="connsiteY11" fmla="*/ 435083 h 579060"/>
              <a:gd name="connsiteX12" fmla="*/ 295575 w 587192"/>
              <a:gd name="connsiteY12" fmla="*/ 435083 h 579060"/>
              <a:gd name="connsiteX13" fmla="*/ 306521 w 587192"/>
              <a:gd name="connsiteY13" fmla="*/ 424062 h 579060"/>
              <a:gd name="connsiteX14" fmla="*/ 306521 w 587192"/>
              <a:gd name="connsiteY14" fmla="*/ 401133 h 579060"/>
              <a:gd name="connsiteX15" fmla="*/ 295575 w 587192"/>
              <a:gd name="connsiteY15" fmla="*/ 390112 h 579060"/>
              <a:gd name="connsiteX16" fmla="*/ 210237 w 587192"/>
              <a:gd name="connsiteY16" fmla="*/ 292527 h 579060"/>
              <a:gd name="connsiteX17" fmla="*/ 199202 w 587192"/>
              <a:gd name="connsiteY17" fmla="*/ 303459 h 579060"/>
              <a:gd name="connsiteX18" fmla="*/ 199202 w 587192"/>
              <a:gd name="connsiteY18" fmla="*/ 326478 h 579060"/>
              <a:gd name="connsiteX19" fmla="*/ 210237 w 587192"/>
              <a:gd name="connsiteY19" fmla="*/ 337498 h 579060"/>
              <a:gd name="connsiteX20" fmla="*/ 295575 w 587192"/>
              <a:gd name="connsiteY20" fmla="*/ 337498 h 579060"/>
              <a:gd name="connsiteX21" fmla="*/ 306521 w 587192"/>
              <a:gd name="connsiteY21" fmla="*/ 326478 h 579060"/>
              <a:gd name="connsiteX22" fmla="*/ 306521 w 587192"/>
              <a:gd name="connsiteY22" fmla="*/ 303459 h 579060"/>
              <a:gd name="connsiteX23" fmla="*/ 295575 w 587192"/>
              <a:gd name="connsiteY23" fmla="*/ 292527 h 579060"/>
              <a:gd name="connsiteX24" fmla="*/ 412250 w 587192"/>
              <a:gd name="connsiteY24" fmla="*/ 268713 h 579060"/>
              <a:gd name="connsiteX25" fmla="*/ 485772 w 587192"/>
              <a:gd name="connsiteY25" fmla="*/ 342022 h 579060"/>
              <a:gd name="connsiteX26" fmla="*/ 412250 w 587192"/>
              <a:gd name="connsiteY26" fmla="*/ 415419 h 579060"/>
              <a:gd name="connsiteX27" fmla="*/ 401658 w 587192"/>
              <a:gd name="connsiteY27" fmla="*/ 414353 h 579060"/>
              <a:gd name="connsiteX28" fmla="*/ 401658 w 587192"/>
              <a:gd name="connsiteY28" fmla="*/ 395692 h 579060"/>
              <a:gd name="connsiteX29" fmla="*/ 401658 w 587192"/>
              <a:gd name="connsiteY29" fmla="*/ 288440 h 579060"/>
              <a:gd name="connsiteX30" fmla="*/ 401658 w 587192"/>
              <a:gd name="connsiteY30" fmla="*/ 269691 h 579060"/>
              <a:gd name="connsiteX31" fmla="*/ 412250 w 587192"/>
              <a:gd name="connsiteY31" fmla="*/ 268713 h 579060"/>
              <a:gd name="connsiteX32" fmla="*/ 170993 w 587192"/>
              <a:gd name="connsiteY32" fmla="*/ 231737 h 579060"/>
              <a:gd name="connsiteX33" fmla="*/ 334819 w 587192"/>
              <a:gd name="connsiteY33" fmla="*/ 231737 h 579060"/>
              <a:gd name="connsiteX34" fmla="*/ 362494 w 587192"/>
              <a:gd name="connsiteY34" fmla="*/ 259377 h 579060"/>
              <a:gd name="connsiteX35" fmla="*/ 362494 w 587192"/>
              <a:gd name="connsiteY35" fmla="*/ 579060 h 579060"/>
              <a:gd name="connsiteX36" fmla="*/ 143318 w 587192"/>
              <a:gd name="connsiteY36" fmla="*/ 579060 h 579060"/>
              <a:gd name="connsiteX37" fmla="*/ 143318 w 587192"/>
              <a:gd name="connsiteY37" fmla="*/ 259377 h 579060"/>
              <a:gd name="connsiteX38" fmla="*/ 170993 w 587192"/>
              <a:gd name="connsiteY38" fmla="*/ 231737 h 579060"/>
              <a:gd name="connsiteX39" fmla="*/ 385391 w 587192"/>
              <a:gd name="connsiteY39" fmla="*/ 159196 h 579060"/>
              <a:gd name="connsiteX40" fmla="*/ 439244 w 587192"/>
              <a:gd name="connsiteY40" fmla="*/ 159196 h 579060"/>
              <a:gd name="connsiteX41" fmla="*/ 460518 w 587192"/>
              <a:gd name="connsiteY41" fmla="*/ 180435 h 579060"/>
              <a:gd name="connsiteX42" fmla="*/ 460518 w 587192"/>
              <a:gd name="connsiteY42" fmla="*/ 206918 h 579060"/>
              <a:gd name="connsiteX43" fmla="*/ 505469 w 587192"/>
              <a:gd name="connsiteY43" fmla="*/ 232778 h 579060"/>
              <a:gd name="connsiteX44" fmla="*/ 528345 w 587192"/>
              <a:gd name="connsiteY44" fmla="*/ 219626 h 579060"/>
              <a:gd name="connsiteX45" fmla="*/ 557363 w 587192"/>
              <a:gd name="connsiteY45" fmla="*/ 227357 h 579060"/>
              <a:gd name="connsiteX46" fmla="*/ 584334 w 587192"/>
              <a:gd name="connsiteY46" fmla="*/ 273924 h 579060"/>
              <a:gd name="connsiteX47" fmla="*/ 576590 w 587192"/>
              <a:gd name="connsiteY47" fmla="*/ 302894 h 579060"/>
              <a:gd name="connsiteX48" fmla="*/ 553625 w 587192"/>
              <a:gd name="connsiteY48" fmla="*/ 316136 h 579060"/>
              <a:gd name="connsiteX49" fmla="*/ 556028 w 587192"/>
              <a:gd name="connsiteY49" fmla="*/ 341996 h 579060"/>
              <a:gd name="connsiteX50" fmla="*/ 553625 w 587192"/>
              <a:gd name="connsiteY50" fmla="*/ 367945 h 579060"/>
              <a:gd name="connsiteX51" fmla="*/ 576590 w 587192"/>
              <a:gd name="connsiteY51" fmla="*/ 381187 h 579060"/>
              <a:gd name="connsiteX52" fmla="*/ 584334 w 587192"/>
              <a:gd name="connsiteY52" fmla="*/ 410157 h 579060"/>
              <a:gd name="connsiteX53" fmla="*/ 557363 w 587192"/>
              <a:gd name="connsiteY53" fmla="*/ 456724 h 579060"/>
              <a:gd name="connsiteX54" fmla="*/ 544546 w 587192"/>
              <a:gd name="connsiteY54" fmla="*/ 466588 h 579060"/>
              <a:gd name="connsiteX55" fmla="*/ 528345 w 587192"/>
              <a:gd name="connsiteY55" fmla="*/ 464455 h 579060"/>
              <a:gd name="connsiteX56" fmla="*/ 505469 w 587192"/>
              <a:gd name="connsiteY56" fmla="*/ 451214 h 579060"/>
              <a:gd name="connsiteX57" fmla="*/ 460518 w 587192"/>
              <a:gd name="connsiteY57" fmla="*/ 477074 h 579060"/>
              <a:gd name="connsiteX58" fmla="*/ 460518 w 587192"/>
              <a:gd name="connsiteY58" fmla="*/ 503557 h 579060"/>
              <a:gd name="connsiteX59" fmla="*/ 439244 w 587192"/>
              <a:gd name="connsiteY59" fmla="*/ 524796 h 579060"/>
              <a:gd name="connsiteX60" fmla="*/ 401680 w 587192"/>
              <a:gd name="connsiteY60" fmla="*/ 524796 h 579060"/>
              <a:gd name="connsiteX61" fmla="*/ 401680 w 587192"/>
              <a:gd name="connsiteY61" fmla="*/ 476363 h 579060"/>
              <a:gd name="connsiteX62" fmla="*/ 401680 w 587192"/>
              <a:gd name="connsiteY62" fmla="*/ 434151 h 579060"/>
              <a:gd name="connsiteX63" fmla="*/ 412273 w 587192"/>
              <a:gd name="connsiteY63" fmla="*/ 434951 h 579060"/>
              <a:gd name="connsiteX64" fmla="*/ 505380 w 587192"/>
              <a:gd name="connsiteY64" fmla="*/ 341996 h 579060"/>
              <a:gd name="connsiteX65" fmla="*/ 412273 w 587192"/>
              <a:gd name="connsiteY65" fmla="*/ 249130 h 579060"/>
              <a:gd name="connsiteX66" fmla="*/ 400701 w 587192"/>
              <a:gd name="connsiteY66" fmla="*/ 249930 h 579060"/>
              <a:gd name="connsiteX67" fmla="*/ 364117 w 587192"/>
              <a:gd name="connsiteY67" fmla="*/ 199719 h 579060"/>
              <a:gd name="connsiteX68" fmla="*/ 364117 w 587192"/>
              <a:gd name="connsiteY68" fmla="*/ 180435 h 579060"/>
              <a:gd name="connsiteX69" fmla="*/ 385391 w 587192"/>
              <a:gd name="connsiteY69" fmla="*/ 159196 h 579060"/>
              <a:gd name="connsiteX70" fmla="*/ 189325 w 587192"/>
              <a:gd name="connsiteY70" fmla="*/ 75016 h 579060"/>
              <a:gd name="connsiteX71" fmla="*/ 178288 w 587192"/>
              <a:gd name="connsiteY71" fmla="*/ 86037 h 579060"/>
              <a:gd name="connsiteX72" fmla="*/ 178288 w 587192"/>
              <a:gd name="connsiteY72" fmla="*/ 129677 h 579060"/>
              <a:gd name="connsiteX73" fmla="*/ 189325 w 587192"/>
              <a:gd name="connsiteY73" fmla="*/ 140699 h 579060"/>
              <a:gd name="connsiteX74" fmla="*/ 233029 w 587192"/>
              <a:gd name="connsiteY74" fmla="*/ 140699 h 579060"/>
              <a:gd name="connsiteX75" fmla="*/ 244067 w 587192"/>
              <a:gd name="connsiteY75" fmla="*/ 129677 h 579060"/>
              <a:gd name="connsiteX76" fmla="*/ 244067 w 587192"/>
              <a:gd name="connsiteY76" fmla="*/ 86037 h 579060"/>
              <a:gd name="connsiteX77" fmla="*/ 233029 w 587192"/>
              <a:gd name="connsiteY77" fmla="*/ 75016 h 579060"/>
              <a:gd name="connsiteX78" fmla="*/ 55988 w 587192"/>
              <a:gd name="connsiteY78" fmla="*/ 75016 h 579060"/>
              <a:gd name="connsiteX79" fmla="*/ 44950 w 587192"/>
              <a:gd name="connsiteY79" fmla="*/ 86037 h 579060"/>
              <a:gd name="connsiteX80" fmla="*/ 44950 w 587192"/>
              <a:gd name="connsiteY80" fmla="*/ 129677 h 579060"/>
              <a:gd name="connsiteX81" fmla="*/ 55988 w 587192"/>
              <a:gd name="connsiteY81" fmla="*/ 140699 h 579060"/>
              <a:gd name="connsiteX82" fmla="*/ 99692 w 587192"/>
              <a:gd name="connsiteY82" fmla="*/ 140699 h 579060"/>
              <a:gd name="connsiteX83" fmla="*/ 110729 w 587192"/>
              <a:gd name="connsiteY83" fmla="*/ 129677 h 579060"/>
              <a:gd name="connsiteX84" fmla="*/ 110729 w 587192"/>
              <a:gd name="connsiteY84" fmla="*/ 86037 h 579060"/>
              <a:gd name="connsiteX85" fmla="*/ 99692 w 587192"/>
              <a:gd name="connsiteY85" fmla="*/ 75016 h 579060"/>
              <a:gd name="connsiteX86" fmla="*/ 27682 w 587192"/>
              <a:gd name="connsiteY86" fmla="*/ 0 h 579060"/>
              <a:gd name="connsiteX87" fmla="*/ 261424 w 587192"/>
              <a:gd name="connsiteY87" fmla="*/ 0 h 579060"/>
              <a:gd name="connsiteX88" fmla="*/ 289106 w 587192"/>
              <a:gd name="connsiteY88" fmla="*/ 27642 h 579060"/>
              <a:gd name="connsiteX89" fmla="*/ 289106 w 587192"/>
              <a:gd name="connsiteY89" fmla="*/ 192605 h 579060"/>
              <a:gd name="connsiteX90" fmla="*/ 170989 w 587192"/>
              <a:gd name="connsiteY90" fmla="*/ 192605 h 579060"/>
              <a:gd name="connsiteX91" fmla="*/ 110729 w 587192"/>
              <a:gd name="connsiteY91" fmla="*/ 230913 h 579060"/>
              <a:gd name="connsiteX92" fmla="*/ 110729 w 587192"/>
              <a:gd name="connsiteY92" fmla="*/ 222825 h 579060"/>
              <a:gd name="connsiteX93" fmla="*/ 99692 w 587192"/>
              <a:gd name="connsiteY93" fmla="*/ 211803 h 579060"/>
              <a:gd name="connsiteX94" fmla="*/ 55988 w 587192"/>
              <a:gd name="connsiteY94" fmla="*/ 211803 h 579060"/>
              <a:gd name="connsiteX95" fmla="*/ 44950 w 587192"/>
              <a:gd name="connsiteY95" fmla="*/ 222825 h 579060"/>
              <a:gd name="connsiteX96" fmla="*/ 44950 w 587192"/>
              <a:gd name="connsiteY96" fmla="*/ 266554 h 579060"/>
              <a:gd name="connsiteX97" fmla="*/ 55988 w 587192"/>
              <a:gd name="connsiteY97" fmla="*/ 277487 h 579060"/>
              <a:gd name="connsiteX98" fmla="*/ 99692 w 587192"/>
              <a:gd name="connsiteY98" fmla="*/ 277487 h 579060"/>
              <a:gd name="connsiteX99" fmla="*/ 104142 w 587192"/>
              <a:gd name="connsiteY99" fmla="*/ 276598 h 579060"/>
              <a:gd name="connsiteX100" fmla="*/ 104142 w 587192"/>
              <a:gd name="connsiteY100" fmla="*/ 349569 h 579060"/>
              <a:gd name="connsiteX101" fmla="*/ 99692 w 587192"/>
              <a:gd name="connsiteY101" fmla="*/ 348680 h 579060"/>
              <a:gd name="connsiteX102" fmla="*/ 55988 w 587192"/>
              <a:gd name="connsiteY102" fmla="*/ 348680 h 579060"/>
              <a:gd name="connsiteX103" fmla="*/ 44950 w 587192"/>
              <a:gd name="connsiteY103" fmla="*/ 359613 h 579060"/>
              <a:gd name="connsiteX104" fmla="*/ 44950 w 587192"/>
              <a:gd name="connsiteY104" fmla="*/ 403342 h 579060"/>
              <a:gd name="connsiteX105" fmla="*/ 55988 w 587192"/>
              <a:gd name="connsiteY105" fmla="*/ 414364 h 579060"/>
              <a:gd name="connsiteX106" fmla="*/ 99692 w 587192"/>
              <a:gd name="connsiteY106" fmla="*/ 414364 h 579060"/>
              <a:gd name="connsiteX107" fmla="*/ 104142 w 587192"/>
              <a:gd name="connsiteY107" fmla="*/ 413386 h 579060"/>
              <a:gd name="connsiteX108" fmla="*/ 104142 w 587192"/>
              <a:gd name="connsiteY108" fmla="*/ 579060 h 579060"/>
              <a:gd name="connsiteX109" fmla="*/ 27682 w 587192"/>
              <a:gd name="connsiteY109" fmla="*/ 579060 h 579060"/>
              <a:gd name="connsiteX110" fmla="*/ 0 w 587192"/>
              <a:gd name="connsiteY110" fmla="*/ 551329 h 579060"/>
              <a:gd name="connsiteX111" fmla="*/ 0 w 587192"/>
              <a:gd name="connsiteY111" fmla="*/ 27642 h 579060"/>
              <a:gd name="connsiteX112" fmla="*/ 27682 w 587192"/>
              <a:gd name="connsiteY112" fmla="*/ 0 h 5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87192" h="579060">
                <a:moveTo>
                  <a:pt x="210237" y="487697"/>
                </a:moveTo>
                <a:cubicBezTo>
                  <a:pt x="204096" y="487697"/>
                  <a:pt x="199202" y="492585"/>
                  <a:pt x="199202" y="498628"/>
                </a:cubicBezTo>
                <a:lnTo>
                  <a:pt x="199202" y="521647"/>
                </a:lnTo>
                <a:cubicBezTo>
                  <a:pt x="199202" y="527690"/>
                  <a:pt x="204096" y="532667"/>
                  <a:pt x="210237" y="532667"/>
                </a:cubicBezTo>
                <a:lnTo>
                  <a:pt x="295575" y="532667"/>
                </a:lnTo>
                <a:cubicBezTo>
                  <a:pt x="301627" y="532667"/>
                  <a:pt x="306521" y="527690"/>
                  <a:pt x="306521" y="521647"/>
                </a:cubicBezTo>
                <a:lnTo>
                  <a:pt x="306521" y="498628"/>
                </a:lnTo>
                <a:cubicBezTo>
                  <a:pt x="306521" y="492585"/>
                  <a:pt x="301627" y="487697"/>
                  <a:pt x="295575" y="487697"/>
                </a:cubicBezTo>
                <a:close/>
                <a:moveTo>
                  <a:pt x="210237" y="390112"/>
                </a:moveTo>
                <a:cubicBezTo>
                  <a:pt x="204096" y="390112"/>
                  <a:pt x="199202" y="395000"/>
                  <a:pt x="199202" y="401133"/>
                </a:cubicBezTo>
                <a:lnTo>
                  <a:pt x="199202" y="424062"/>
                </a:lnTo>
                <a:cubicBezTo>
                  <a:pt x="199202" y="430106"/>
                  <a:pt x="204096" y="435083"/>
                  <a:pt x="210237" y="435083"/>
                </a:cubicBezTo>
                <a:lnTo>
                  <a:pt x="295575" y="435083"/>
                </a:lnTo>
                <a:cubicBezTo>
                  <a:pt x="301627" y="435083"/>
                  <a:pt x="306521" y="430106"/>
                  <a:pt x="306521" y="424062"/>
                </a:cubicBezTo>
                <a:lnTo>
                  <a:pt x="306521" y="401133"/>
                </a:lnTo>
                <a:cubicBezTo>
                  <a:pt x="306521" y="395000"/>
                  <a:pt x="301627" y="390112"/>
                  <a:pt x="295575" y="390112"/>
                </a:cubicBezTo>
                <a:close/>
                <a:moveTo>
                  <a:pt x="210237" y="292527"/>
                </a:moveTo>
                <a:cubicBezTo>
                  <a:pt x="204096" y="292527"/>
                  <a:pt x="199202" y="297416"/>
                  <a:pt x="199202" y="303459"/>
                </a:cubicBezTo>
                <a:lnTo>
                  <a:pt x="199202" y="326478"/>
                </a:lnTo>
                <a:cubicBezTo>
                  <a:pt x="199202" y="332521"/>
                  <a:pt x="204096" y="337498"/>
                  <a:pt x="210237" y="337498"/>
                </a:cubicBezTo>
                <a:lnTo>
                  <a:pt x="295575" y="337498"/>
                </a:lnTo>
                <a:cubicBezTo>
                  <a:pt x="301627" y="337498"/>
                  <a:pt x="306521" y="332521"/>
                  <a:pt x="306521" y="326478"/>
                </a:cubicBezTo>
                <a:lnTo>
                  <a:pt x="306521" y="303459"/>
                </a:lnTo>
                <a:cubicBezTo>
                  <a:pt x="306521" y="297416"/>
                  <a:pt x="301627" y="292527"/>
                  <a:pt x="295575" y="292527"/>
                </a:cubicBezTo>
                <a:close/>
                <a:moveTo>
                  <a:pt x="412250" y="268713"/>
                </a:moveTo>
                <a:cubicBezTo>
                  <a:pt x="452838" y="268713"/>
                  <a:pt x="485772" y="301591"/>
                  <a:pt x="485772" y="342022"/>
                </a:cubicBezTo>
                <a:cubicBezTo>
                  <a:pt x="485772" y="382541"/>
                  <a:pt x="452838" y="415419"/>
                  <a:pt x="412250" y="415419"/>
                </a:cubicBezTo>
                <a:cubicBezTo>
                  <a:pt x="408690" y="415419"/>
                  <a:pt x="405129" y="414886"/>
                  <a:pt x="401658" y="414353"/>
                </a:cubicBezTo>
                <a:lnTo>
                  <a:pt x="401658" y="395692"/>
                </a:lnTo>
                <a:lnTo>
                  <a:pt x="401658" y="288440"/>
                </a:lnTo>
                <a:lnTo>
                  <a:pt x="401658" y="269691"/>
                </a:lnTo>
                <a:cubicBezTo>
                  <a:pt x="405129" y="269157"/>
                  <a:pt x="408690" y="268713"/>
                  <a:pt x="412250" y="268713"/>
                </a:cubicBezTo>
                <a:close/>
                <a:moveTo>
                  <a:pt x="170993" y="231737"/>
                </a:moveTo>
                <a:lnTo>
                  <a:pt x="334819" y="231737"/>
                </a:lnTo>
                <a:cubicBezTo>
                  <a:pt x="350125" y="231737"/>
                  <a:pt x="362494" y="244091"/>
                  <a:pt x="362494" y="259377"/>
                </a:cubicBezTo>
                <a:lnTo>
                  <a:pt x="362494" y="579060"/>
                </a:lnTo>
                <a:lnTo>
                  <a:pt x="143318" y="579060"/>
                </a:lnTo>
                <a:lnTo>
                  <a:pt x="143318" y="259377"/>
                </a:lnTo>
                <a:cubicBezTo>
                  <a:pt x="143318" y="244091"/>
                  <a:pt x="155687" y="231737"/>
                  <a:pt x="170993" y="231737"/>
                </a:cubicBezTo>
                <a:close/>
                <a:moveTo>
                  <a:pt x="385391" y="159196"/>
                </a:moveTo>
                <a:lnTo>
                  <a:pt x="439244" y="159196"/>
                </a:lnTo>
                <a:cubicBezTo>
                  <a:pt x="450993" y="159196"/>
                  <a:pt x="460518" y="168705"/>
                  <a:pt x="460518" y="180435"/>
                </a:cubicBezTo>
                <a:lnTo>
                  <a:pt x="460518" y="206918"/>
                </a:lnTo>
                <a:cubicBezTo>
                  <a:pt x="477074" y="212872"/>
                  <a:pt x="492295" y="221581"/>
                  <a:pt x="505469" y="232778"/>
                </a:cubicBezTo>
                <a:lnTo>
                  <a:pt x="528345" y="219626"/>
                </a:lnTo>
                <a:cubicBezTo>
                  <a:pt x="538582" y="213760"/>
                  <a:pt x="551578" y="217226"/>
                  <a:pt x="557363" y="227357"/>
                </a:cubicBezTo>
                <a:lnTo>
                  <a:pt x="584334" y="273924"/>
                </a:lnTo>
                <a:cubicBezTo>
                  <a:pt x="590209" y="284055"/>
                  <a:pt x="586738" y="297029"/>
                  <a:pt x="576590" y="302894"/>
                </a:cubicBezTo>
                <a:lnTo>
                  <a:pt x="553625" y="316136"/>
                </a:lnTo>
                <a:cubicBezTo>
                  <a:pt x="555138" y="324578"/>
                  <a:pt x="556028" y="333198"/>
                  <a:pt x="556028" y="341996"/>
                </a:cubicBezTo>
                <a:cubicBezTo>
                  <a:pt x="556028" y="350883"/>
                  <a:pt x="555138" y="359503"/>
                  <a:pt x="553625" y="367945"/>
                </a:cubicBezTo>
                <a:lnTo>
                  <a:pt x="576590" y="381187"/>
                </a:lnTo>
                <a:cubicBezTo>
                  <a:pt x="586738" y="387052"/>
                  <a:pt x="590209" y="400026"/>
                  <a:pt x="584334" y="410157"/>
                </a:cubicBezTo>
                <a:lnTo>
                  <a:pt x="557363" y="456724"/>
                </a:lnTo>
                <a:cubicBezTo>
                  <a:pt x="554604" y="461611"/>
                  <a:pt x="549975" y="465166"/>
                  <a:pt x="544546" y="466588"/>
                </a:cubicBezTo>
                <a:cubicBezTo>
                  <a:pt x="539027" y="468010"/>
                  <a:pt x="533241" y="467299"/>
                  <a:pt x="528345" y="464455"/>
                </a:cubicBezTo>
                <a:lnTo>
                  <a:pt x="505469" y="451214"/>
                </a:lnTo>
                <a:cubicBezTo>
                  <a:pt x="492295" y="462411"/>
                  <a:pt x="477074" y="471209"/>
                  <a:pt x="460518" y="477074"/>
                </a:cubicBezTo>
                <a:lnTo>
                  <a:pt x="460518" y="503557"/>
                </a:lnTo>
                <a:cubicBezTo>
                  <a:pt x="460518" y="515287"/>
                  <a:pt x="450993" y="524796"/>
                  <a:pt x="439244" y="524796"/>
                </a:cubicBezTo>
                <a:lnTo>
                  <a:pt x="401680" y="524796"/>
                </a:lnTo>
                <a:lnTo>
                  <a:pt x="401680" y="476363"/>
                </a:lnTo>
                <a:lnTo>
                  <a:pt x="401680" y="434151"/>
                </a:lnTo>
                <a:cubicBezTo>
                  <a:pt x="405152" y="434596"/>
                  <a:pt x="408712" y="434951"/>
                  <a:pt x="412273" y="434951"/>
                </a:cubicBezTo>
                <a:cubicBezTo>
                  <a:pt x="463633" y="434951"/>
                  <a:pt x="505380" y="393272"/>
                  <a:pt x="505380" y="341996"/>
                </a:cubicBezTo>
                <a:cubicBezTo>
                  <a:pt x="505380" y="290809"/>
                  <a:pt x="463633" y="249130"/>
                  <a:pt x="412273" y="249130"/>
                </a:cubicBezTo>
                <a:cubicBezTo>
                  <a:pt x="408356" y="249130"/>
                  <a:pt x="404529" y="249485"/>
                  <a:pt x="400701" y="249930"/>
                </a:cubicBezTo>
                <a:cubicBezTo>
                  <a:pt x="397497" y="227801"/>
                  <a:pt x="383522" y="209228"/>
                  <a:pt x="364117" y="199719"/>
                </a:cubicBezTo>
                <a:lnTo>
                  <a:pt x="364117" y="180435"/>
                </a:lnTo>
                <a:cubicBezTo>
                  <a:pt x="364117" y="168705"/>
                  <a:pt x="373641" y="159196"/>
                  <a:pt x="385391" y="159196"/>
                </a:cubicBezTo>
                <a:close/>
                <a:moveTo>
                  <a:pt x="189325" y="75016"/>
                </a:moveTo>
                <a:cubicBezTo>
                  <a:pt x="183273" y="75016"/>
                  <a:pt x="178288" y="79904"/>
                  <a:pt x="178288" y="86037"/>
                </a:cubicBezTo>
                <a:lnTo>
                  <a:pt x="178288" y="129677"/>
                </a:lnTo>
                <a:cubicBezTo>
                  <a:pt x="178288" y="135810"/>
                  <a:pt x="183273" y="140699"/>
                  <a:pt x="189325" y="140699"/>
                </a:cubicBezTo>
                <a:lnTo>
                  <a:pt x="233029" y="140699"/>
                </a:lnTo>
                <a:cubicBezTo>
                  <a:pt x="239171" y="140699"/>
                  <a:pt x="244067" y="135810"/>
                  <a:pt x="244067" y="129677"/>
                </a:cubicBezTo>
                <a:lnTo>
                  <a:pt x="244067" y="86037"/>
                </a:lnTo>
                <a:cubicBezTo>
                  <a:pt x="244067" y="79904"/>
                  <a:pt x="239171" y="75016"/>
                  <a:pt x="233029" y="75016"/>
                </a:cubicBezTo>
                <a:close/>
                <a:moveTo>
                  <a:pt x="55988" y="75016"/>
                </a:moveTo>
                <a:cubicBezTo>
                  <a:pt x="49846" y="75016"/>
                  <a:pt x="44950" y="79904"/>
                  <a:pt x="44950" y="86037"/>
                </a:cubicBezTo>
                <a:lnTo>
                  <a:pt x="44950" y="129677"/>
                </a:lnTo>
                <a:cubicBezTo>
                  <a:pt x="44950" y="135810"/>
                  <a:pt x="49846" y="140699"/>
                  <a:pt x="55988" y="140699"/>
                </a:cubicBezTo>
                <a:lnTo>
                  <a:pt x="99692" y="140699"/>
                </a:lnTo>
                <a:cubicBezTo>
                  <a:pt x="105833" y="140699"/>
                  <a:pt x="110729" y="135810"/>
                  <a:pt x="110729" y="129677"/>
                </a:cubicBezTo>
                <a:lnTo>
                  <a:pt x="110729" y="86037"/>
                </a:lnTo>
                <a:cubicBezTo>
                  <a:pt x="110729" y="79904"/>
                  <a:pt x="105833" y="75016"/>
                  <a:pt x="99692" y="75016"/>
                </a:cubicBezTo>
                <a:close/>
                <a:moveTo>
                  <a:pt x="27682" y="0"/>
                </a:moveTo>
                <a:lnTo>
                  <a:pt x="261424" y="0"/>
                </a:lnTo>
                <a:cubicBezTo>
                  <a:pt x="276645" y="0"/>
                  <a:pt x="289106" y="12354"/>
                  <a:pt x="289106" y="27642"/>
                </a:cubicBezTo>
                <a:lnTo>
                  <a:pt x="289106" y="192605"/>
                </a:lnTo>
                <a:lnTo>
                  <a:pt x="170989" y="192605"/>
                </a:lnTo>
                <a:cubicBezTo>
                  <a:pt x="144375" y="192605"/>
                  <a:pt x="121499" y="208337"/>
                  <a:pt x="110729" y="230913"/>
                </a:cubicBezTo>
                <a:lnTo>
                  <a:pt x="110729" y="222825"/>
                </a:lnTo>
                <a:cubicBezTo>
                  <a:pt x="110729" y="216781"/>
                  <a:pt x="105833" y="211803"/>
                  <a:pt x="99692" y="211803"/>
                </a:cubicBezTo>
                <a:lnTo>
                  <a:pt x="55988" y="211803"/>
                </a:lnTo>
                <a:cubicBezTo>
                  <a:pt x="49846" y="211803"/>
                  <a:pt x="44950" y="216781"/>
                  <a:pt x="44950" y="222825"/>
                </a:cubicBezTo>
                <a:lnTo>
                  <a:pt x="44950" y="266554"/>
                </a:lnTo>
                <a:cubicBezTo>
                  <a:pt x="44950" y="272598"/>
                  <a:pt x="49846" y="277487"/>
                  <a:pt x="55988" y="277487"/>
                </a:cubicBezTo>
                <a:lnTo>
                  <a:pt x="99692" y="277487"/>
                </a:lnTo>
                <a:cubicBezTo>
                  <a:pt x="101294" y="277487"/>
                  <a:pt x="102807" y="277131"/>
                  <a:pt x="104142" y="276598"/>
                </a:cubicBezTo>
                <a:lnTo>
                  <a:pt x="104142" y="349569"/>
                </a:lnTo>
                <a:cubicBezTo>
                  <a:pt x="102807" y="349036"/>
                  <a:pt x="101294" y="348680"/>
                  <a:pt x="99692" y="348680"/>
                </a:cubicBezTo>
                <a:lnTo>
                  <a:pt x="55988" y="348680"/>
                </a:lnTo>
                <a:cubicBezTo>
                  <a:pt x="49846" y="348680"/>
                  <a:pt x="44950" y="353569"/>
                  <a:pt x="44950" y="359613"/>
                </a:cubicBezTo>
                <a:lnTo>
                  <a:pt x="44950" y="403342"/>
                </a:lnTo>
                <a:cubicBezTo>
                  <a:pt x="44950" y="409475"/>
                  <a:pt x="49846" y="414364"/>
                  <a:pt x="55988" y="414364"/>
                </a:cubicBezTo>
                <a:lnTo>
                  <a:pt x="99692" y="414364"/>
                </a:lnTo>
                <a:cubicBezTo>
                  <a:pt x="101294" y="414364"/>
                  <a:pt x="102807" y="414008"/>
                  <a:pt x="104142" y="413386"/>
                </a:cubicBezTo>
                <a:lnTo>
                  <a:pt x="104142" y="579060"/>
                </a:lnTo>
                <a:lnTo>
                  <a:pt x="27682" y="579060"/>
                </a:lnTo>
                <a:cubicBezTo>
                  <a:pt x="12372" y="579060"/>
                  <a:pt x="0" y="566617"/>
                  <a:pt x="0" y="551329"/>
                </a:cubicBezTo>
                <a:lnTo>
                  <a:pt x="0" y="27642"/>
                </a:lnTo>
                <a:cubicBezTo>
                  <a:pt x="0" y="12354"/>
                  <a:pt x="12372" y="0"/>
                  <a:pt x="27682" y="0"/>
                </a:cubicBezTo>
                <a:close/>
              </a:path>
            </a:pathLst>
          </a:cu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矩形 3"/>
          <p:cNvSpPr/>
          <p:nvPr/>
        </p:nvSpPr>
        <p:spPr>
          <a:xfrm>
            <a:off x="3932684" y="4287235"/>
            <a:ext cx="14020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稳定性好</a:t>
            </a:r>
          </a:p>
        </p:txBody>
      </p:sp>
      <p:sp>
        <p:nvSpPr>
          <p:cNvPr id="7" name="矩形 6"/>
          <p:cNvSpPr/>
          <p:nvPr/>
        </p:nvSpPr>
        <p:spPr>
          <a:xfrm>
            <a:off x="6549519" y="4286600"/>
            <a:ext cx="20116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检测策略丰富</a:t>
            </a:r>
          </a:p>
        </p:txBody>
      </p:sp>
      <p:sp>
        <p:nvSpPr>
          <p:cNvPr id="8" name="矩形 7"/>
          <p:cNvSpPr/>
          <p:nvPr/>
        </p:nvSpPr>
        <p:spPr>
          <a:xfrm>
            <a:off x="9759444" y="4286600"/>
            <a:ext cx="17068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适用场景广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D7F20-71F4-A0EF-DD51-01F3B34A115D}"/>
              </a:ext>
            </a:extLst>
          </p:cNvPr>
          <p:cNvSpPr/>
          <p:nvPr/>
        </p:nvSpPr>
        <p:spPr>
          <a:xfrm>
            <a:off x="3502138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芯片具有脉冲诊断机制，可稳定的发射检测脉冲。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F39D13-5C0D-ADEA-BA4B-EB466BF85398}"/>
              </a:ext>
            </a:extLst>
          </p:cNvPr>
          <p:cNvSpPr/>
          <p:nvPr/>
        </p:nvSpPr>
        <p:spPr>
          <a:xfrm>
            <a:off x="6495662" y="4823879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芯片可配置每次发射脉冲信号的脉冲数，可提供丰富的检测策略。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CED99-DA5D-27D9-CA83-0D9F77F8B943}"/>
              </a:ext>
            </a:extLst>
          </p:cNvPr>
          <p:cNvSpPr/>
          <p:nvPr/>
        </p:nvSpPr>
        <p:spPr>
          <a:xfrm>
            <a:off x="9515604" y="485939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由于</a:t>
            </a:r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芯片脉冲调整的灵活性，传感器可适用于多种场景。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86329" y="4253116"/>
            <a:ext cx="5326761" cy="1072245"/>
          </a:xfrm>
          <a:prstGeom prst="rect">
            <a:avLst/>
          </a:prstGeom>
          <a:solidFill>
            <a:srgbClr val="29547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24155" y="1854207"/>
            <a:ext cx="0" cy="38160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64009" y="2203297"/>
            <a:ext cx="5318228" cy="3208518"/>
            <a:chOff x="121584" y="2006335"/>
            <a:chExt cx="6045550" cy="364731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04" t="-1137" r="2275" b="319"/>
            <a:stretch>
              <a:fillRect/>
            </a:stretch>
          </p:blipFill>
          <p:spPr>
            <a:xfrm>
              <a:off x="877825" y="2301536"/>
              <a:ext cx="4352539" cy="2854157"/>
            </a:xfrm>
            <a:prstGeom prst="rect">
              <a:avLst/>
            </a:prstGeom>
          </p:spPr>
        </p:pic>
        <p:pic>
          <p:nvPicPr>
            <p:cNvPr id="60" name="Picture 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>
              <a:fillRect/>
            </a:stretch>
          </p:blipFill>
          <p:spPr>
            <a:xfrm>
              <a:off x="121584" y="2006335"/>
              <a:ext cx="6045550" cy="364731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829691" y="4253116"/>
            <a:ext cx="1793309" cy="1104030"/>
            <a:chOff x="7990394" y="4053186"/>
            <a:chExt cx="1070784" cy="659216"/>
          </a:xfrm>
        </p:grpSpPr>
        <p:sp>
          <p:nvSpPr>
            <p:cNvPr id="24" name="矩形 23"/>
            <p:cNvSpPr/>
            <p:nvPr/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0" name="economy-educational-book_43832"/>
              <p:cNvSpPr>
                <a:spLocks noChangeAspect="1"/>
              </p:cNvSpPr>
              <p:nvPr/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11" name="magnify_18633"/>
              <p:cNvSpPr>
                <a:spLocks noChangeAspect="1"/>
              </p:cNvSpPr>
              <p:nvPr/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sp>
        <p:nvSpPr>
          <p:cNvPr id="29" name="ï$1ïḓè"/>
          <p:cNvSpPr txBox="1"/>
          <p:nvPr/>
        </p:nvSpPr>
        <p:spPr>
          <a:xfrm>
            <a:off x="6274385" y="1832086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【01】</a:t>
            </a:r>
            <a:r>
              <a:rPr lang="zh-CN" altLang="en-US" sz="1600" dirty="0"/>
              <a:t>杨媛</a:t>
            </a:r>
            <a:r>
              <a:rPr lang="en-US" altLang="zh-CN" sz="1600" dirty="0"/>
              <a:t>, </a:t>
            </a:r>
            <a:r>
              <a:rPr lang="zh-CN" altLang="en-US" sz="1600" dirty="0"/>
              <a:t>高勇</a:t>
            </a:r>
            <a:r>
              <a:rPr lang="en-US" altLang="zh-CN" sz="1600" dirty="0"/>
              <a:t>, </a:t>
            </a:r>
            <a:r>
              <a:rPr lang="zh-CN" altLang="en-US" sz="1600" dirty="0"/>
              <a:t>马军</a:t>
            </a:r>
            <a:r>
              <a:rPr lang="en-US" altLang="zh-CN" sz="1600" dirty="0"/>
              <a:t>, </a:t>
            </a:r>
            <a:r>
              <a:rPr lang="zh-CN" altLang="en-US" sz="1600" dirty="0"/>
              <a:t>等</a:t>
            </a:r>
            <a:r>
              <a:rPr lang="en-US" altLang="zh-CN" sz="1600" dirty="0"/>
              <a:t>. CPLD </a:t>
            </a:r>
            <a:r>
              <a:rPr lang="zh-CN" altLang="en-US" sz="1600" dirty="0"/>
              <a:t>在超声波传感器驱动控制电路中</a:t>
            </a:r>
            <a:r>
              <a:rPr lang="en-US" altLang="zh-CN" sz="1600" dirty="0"/>
              <a:t>[J]. </a:t>
            </a:r>
            <a:r>
              <a:rPr lang="zh-CN" altLang="en-US" sz="1600" dirty="0"/>
              <a:t>西安理工大学学报</a:t>
            </a:r>
            <a:r>
              <a:rPr lang="en-US" altLang="zh-CN" sz="1600" dirty="0"/>
              <a:t>, 2000(4): 381-383.</a:t>
            </a:r>
          </a:p>
        </p:txBody>
      </p:sp>
      <p:sp>
        <p:nvSpPr>
          <p:cNvPr id="30" name="ïślîḋé"/>
          <p:cNvSpPr txBox="1"/>
          <p:nvPr/>
        </p:nvSpPr>
        <p:spPr>
          <a:xfrm>
            <a:off x="6274385" y="2529082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【02】</a:t>
            </a:r>
            <a:r>
              <a:rPr lang="zh-CN" altLang="en-US" sz="1600" dirty="0"/>
              <a:t>黄丽萍</a:t>
            </a:r>
            <a:r>
              <a:rPr lang="en-US" altLang="zh-CN" sz="1600" dirty="0"/>
              <a:t>. </a:t>
            </a:r>
            <a:r>
              <a:rPr lang="zh-CN" altLang="en-US" sz="1600" dirty="0"/>
              <a:t>车载可视倒车雷达预警系统的研制</a:t>
            </a:r>
            <a:r>
              <a:rPr lang="en-US" altLang="zh-CN" sz="1600" dirty="0"/>
              <a:t>[Z]. 2010.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265073" y="2617858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ṣľîḑê"/>
          <p:cNvSpPr txBox="1"/>
          <p:nvPr/>
        </p:nvSpPr>
        <p:spPr>
          <a:xfrm>
            <a:off x="6274385" y="2839594"/>
            <a:ext cx="5390865" cy="740324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【03】</a:t>
            </a:r>
            <a:r>
              <a:rPr lang="zh-CN" altLang="en-US" sz="1600" dirty="0"/>
              <a:t>范思航</a:t>
            </a:r>
            <a:r>
              <a:rPr lang="en-US" altLang="zh-CN" sz="1600" dirty="0"/>
              <a:t>. </a:t>
            </a:r>
            <a:r>
              <a:rPr lang="zh-CN" altLang="en-US" sz="1600" dirty="0"/>
              <a:t>超声波换能器驱动及前端接收电路研究</a:t>
            </a:r>
            <a:r>
              <a:rPr lang="en-US" altLang="zh-CN" sz="1600" dirty="0"/>
              <a:t>[D].       </a:t>
            </a:r>
            <a:r>
              <a:rPr lang="zh-CN" altLang="en-US" sz="1600" dirty="0"/>
              <a:t>西安石油大学</a:t>
            </a:r>
            <a:r>
              <a:rPr lang="en-US" altLang="zh-CN" sz="1600" dirty="0"/>
              <a:t>, 2014.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265074" y="2946129"/>
            <a:ext cx="51229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í$lîdé"/>
          <p:cNvSpPr txBox="1"/>
          <p:nvPr/>
        </p:nvSpPr>
        <p:spPr>
          <a:xfrm>
            <a:off x="6265073" y="351528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【06】</a:t>
            </a:r>
            <a:r>
              <a:rPr lang="zh-CN" altLang="en-US" sz="1600" dirty="0"/>
              <a:t>汤传国</a:t>
            </a:r>
            <a:r>
              <a:rPr lang="en-US" altLang="zh-CN" sz="1600" dirty="0"/>
              <a:t>. </a:t>
            </a:r>
            <a:r>
              <a:rPr lang="zh-CN" altLang="en-US" sz="1600" dirty="0"/>
              <a:t>基于超声波测距的倒车雷达系统研究</a:t>
            </a:r>
            <a:r>
              <a:rPr lang="en-US" altLang="zh-CN" sz="1600" dirty="0"/>
              <a:t>[D]. </a:t>
            </a:r>
            <a:r>
              <a:rPr lang="zh-CN" altLang="en-US" sz="1600" dirty="0"/>
              <a:t>长安大学</a:t>
            </a:r>
            <a:r>
              <a:rPr lang="en-US" altLang="zh-CN" sz="1600" dirty="0"/>
              <a:t>, 2015.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65073" y="360655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îsḻïďè"/>
          <p:cNvSpPr txBox="1"/>
          <p:nvPr/>
        </p:nvSpPr>
        <p:spPr>
          <a:xfrm>
            <a:off x="6274385" y="421830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【07】</a:t>
            </a:r>
            <a:r>
              <a:rPr lang="zh-CN" altLang="en-US" sz="1600" dirty="0"/>
              <a:t>韩韧</a:t>
            </a:r>
            <a:r>
              <a:rPr lang="en-US" altLang="zh-CN" sz="1600" dirty="0"/>
              <a:t>, </a:t>
            </a:r>
            <a:r>
              <a:rPr lang="zh-CN" altLang="en-US" sz="1600" dirty="0"/>
              <a:t>金永威</a:t>
            </a:r>
            <a:r>
              <a:rPr lang="en-US" altLang="zh-CN" sz="1600" dirty="0"/>
              <a:t>, </a:t>
            </a:r>
            <a:r>
              <a:rPr lang="zh-CN" altLang="en-US" sz="1600" dirty="0"/>
              <a:t>王强</a:t>
            </a:r>
            <a:r>
              <a:rPr lang="en-US" altLang="zh-CN" sz="1600" dirty="0"/>
              <a:t>. </a:t>
            </a:r>
            <a:r>
              <a:rPr lang="zh-CN" altLang="en-US" sz="1600" dirty="0"/>
              <a:t>基于 </a:t>
            </a:r>
            <a:r>
              <a:rPr lang="en-US" altLang="zh-CN" sz="1600" dirty="0"/>
              <a:t>STM32 </a:t>
            </a:r>
            <a:r>
              <a:rPr lang="zh-CN" altLang="en-US" sz="1600" dirty="0"/>
              <a:t>和超声波测距的倒车雷达预警系统设计</a:t>
            </a:r>
            <a:r>
              <a:rPr lang="en-US" altLang="zh-CN" sz="1600" dirty="0"/>
              <a:t>[J]. </a:t>
            </a:r>
            <a:r>
              <a:rPr lang="zh-CN" altLang="en-US" sz="1600" dirty="0"/>
              <a:t>传感器 与微系统</a:t>
            </a:r>
            <a:r>
              <a:rPr lang="en-US" altLang="zh-CN" sz="1600" dirty="0"/>
              <a:t>, 2016, 35(4): 63-66.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6274385" y="4298207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0A6E8-BBE1-BFCB-CE3B-3B61B5B88341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322458-2DCA-5C70-4695-6A3DB07DE7D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DC7F59-3F41-7B7B-6B69-E770F113ABFB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53728-7A47-2D0D-CD5A-41A1110367B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8B9446-E67F-0E29-28AE-720AF155315D}"/>
              </a:ext>
            </a:extLst>
          </p:cNvPr>
          <p:cNvCxnSpPr/>
          <p:nvPr/>
        </p:nvCxnSpPr>
        <p:spPr>
          <a:xfrm>
            <a:off x="6274385" y="532163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sḻïďè">
            <a:extLst>
              <a:ext uri="{FF2B5EF4-FFF2-40B4-BE49-F238E27FC236}">
                <a16:creationId xmlns:a16="http://schemas.microsoft.com/office/drawing/2014/main" id="{FD860E5A-7A18-BBF0-8850-4BCA04A23570}"/>
              </a:ext>
            </a:extLst>
          </p:cNvPr>
          <p:cNvSpPr txBox="1"/>
          <p:nvPr/>
        </p:nvSpPr>
        <p:spPr>
          <a:xfrm>
            <a:off x="6274385" y="5230758"/>
            <a:ext cx="1413676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【08】……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2418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研究过程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f46324-c90f-468a-9a1c-e4e9ecb2e204"/>
  <p:tag name="COMMONDATA" val="eyJoZGlkIjoiZGE2OGUwNzkwOWU3YTlmYmQyNmQ4NmNjYWFhZmU5N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DEVICESTRING" val="B3DF-79FA-F115-09E7-7AF8-49C9-2FB6-26FE"/>
  <p:tag name="RESOURCEID" val="636899356870894539"/>
  <p:tag name="SCENEID" val="636899356870894539"/>
  <p:tag name="SCENELINKIDS" val="4|44|47|48|49|45"/>
  <p:tag name="ANIMSTRING" val="s_6368993568708945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2280</Words>
  <Application>Microsoft Office PowerPoint</Application>
  <PresentationFormat>宽屏</PresentationFormat>
  <Paragraphs>369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Segoe UI Light 8</vt:lpstr>
      <vt:lpstr>等线</vt:lpstr>
      <vt:lpstr>等线 Light</vt:lpstr>
      <vt:lpstr>方正粗宋简体</vt:lpstr>
      <vt:lpstr>方正清刻本悦宋简体</vt:lpstr>
      <vt:lpstr>方正行黑简体</vt:lpstr>
      <vt:lpstr>书体坊安景臣钢笔行书</vt:lpstr>
      <vt:lpstr>思源黑体 CN ExtraLight</vt:lpstr>
      <vt:lpstr>思源黑体 CN Light</vt:lpstr>
      <vt:lpstr>思源黑体 CN Medium</vt:lpstr>
      <vt:lpstr>思源黑体 CN Normal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GGGGGoat</cp:lastModifiedBy>
  <cp:revision>408</cp:revision>
  <dcterms:created xsi:type="dcterms:W3CDTF">2019-03-24T06:22:00Z</dcterms:created>
  <dcterms:modified xsi:type="dcterms:W3CDTF">2023-05-19T08:03:18Z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277492831D9549F298640A92CAC64E66_12</vt:lpwstr>
  </property>
  <property fmtid="{D5CDD505-2E9C-101B-9397-08002B2CF9AE}" pid="3" name="KSOProductBuildVer">
    <vt:lpwstr>2052-11.1.0.14309</vt:lpwstr>
  </property>
</Properties>
</file>